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0"/>
  </p:notesMasterIdLst>
  <p:handoutMasterIdLst>
    <p:handoutMasterId r:id="rId51"/>
  </p:handoutMasterIdLst>
  <p:sldIdLst>
    <p:sldId id="257" r:id="rId5"/>
    <p:sldId id="426" r:id="rId6"/>
    <p:sldId id="440" r:id="rId7"/>
    <p:sldId id="344" r:id="rId8"/>
    <p:sldId id="346" r:id="rId9"/>
    <p:sldId id="410" r:id="rId10"/>
    <p:sldId id="412" r:id="rId11"/>
    <p:sldId id="414" r:id="rId12"/>
    <p:sldId id="415" r:id="rId13"/>
    <p:sldId id="427" r:id="rId14"/>
    <p:sldId id="416" r:id="rId15"/>
    <p:sldId id="417" r:id="rId16"/>
    <p:sldId id="422" r:id="rId17"/>
    <p:sldId id="441" r:id="rId18"/>
    <p:sldId id="418" r:id="rId19"/>
    <p:sldId id="419" r:id="rId20"/>
    <p:sldId id="420" r:id="rId21"/>
    <p:sldId id="423" r:id="rId22"/>
    <p:sldId id="421" r:id="rId23"/>
    <p:sldId id="424" r:id="rId24"/>
    <p:sldId id="425" r:id="rId25"/>
    <p:sldId id="442" r:id="rId26"/>
    <p:sldId id="435" r:id="rId27"/>
    <p:sldId id="428" r:id="rId28"/>
    <p:sldId id="429" r:id="rId29"/>
    <p:sldId id="430" r:id="rId30"/>
    <p:sldId id="448" r:id="rId31"/>
    <p:sldId id="436" r:id="rId32"/>
    <p:sldId id="431" r:id="rId33"/>
    <p:sldId id="447" r:id="rId34"/>
    <p:sldId id="433" r:id="rId35"/>
    <p:sldId id="432" r:id="rId36"/>
    <p:sldId id="443" r:id="rId37"/>
    <p:sldId id="437" r:id="rId38"/>
    <p:sldId id="434" r:id="rId39"/>
    <p:sldId id="439" r:id="rId40"/>
    <p:sldId id="445" r:id="rId41"/>
    <p:sldId id="449" r:id="rId42"/>
    <p:sldId id="446" r:id="rId43"/>
    <p:sldId id="444" r:id="rId44"/>
    <p:sldId id="438" r:id="rId45"/>
    <p:sldId id="451" r:id="rId46"/>
    <p:sldId id="450" r:id="rId47"/>
    <p:sldId id="452" r:id="rId48"/>
    <p:sldId id="453" r:id="rId4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 autoAdjust="0"/>
    <p:restoredTop sz="73941"/>
  </p:normalViewPr>
  <p:slideViewPr>
    <p:cSldViewPr snapToGrid="0">
      <p:cViewPr varScale="1">
        <p:scale>
          <a:sx n="99" d="100"/>
          <a:sy n="99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06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24575,'39'-9'0,"-3"0"0,-3-1 0,-5 2 0,0 3 0,-2 1 0,-3 5 0,13 6 0,19 11 0,16 6 0,4 1 0,-20-8 0,-24-5 0,-8 1 0,4 0 0,18-2 0,18-4 0,10-5 0,2-3 0,-4-4 0,-7-3 0,2-1 0,6 0 0,-5 3 0,-8 3 0,-12 1 0,-11 2 0,-2 4 0,-3 2 0,-5 3 0,-4 3 0,0 6 0,3 4 0,9 0 0,-4-6 0,-7-7 0,-3-5 0,2-2 0,11 0 0,12-4 0,10-3 0,15-2 0,20-3 0,6-1 0,-12 1 0,-23 0 0,-27 4 0,-4 4 0,25 2 0,34 3 0,6 2 0,-12 1 0,-34-1 0,-31 0 0,-5 0 0,-3 1 0,5 1 0,8 1 0,3-1 0,-2-2 0,-4-3 0,7-4 0,27-4 0,27-9 0,9-4 0,-11-2 0,-21 7 0,-17 7 0,-2 6 0,0 10 0,4 9 0,0 6 0,2 6 0,10 1-6784,18 1 6784,10-4 0,-31-16 0,0-3 0,34 0 0,-35-6 0,0-3 0,43-1 0,1-3 0,2-8 6784,-6-4-6784,0-4 0,-7 0 0,-21 2 0,-14 2 0,-4 4 0,10 4 0,6 3 0,8 4 0,5 4 0,-1 4 0,-14 1 0,-19 2 0,-16-1 0,-2 0 0,10-1 0,8 0 0,1 0 0,-7-3 0,-11-1 0,-8-3 0,15-3 0,33-4 0,33-1 0,-37 2 0,0 0 0,-6 2 0,-2-1 0,30-1 0,-26 0 0,-23 1 0,-2 1 0,7 1 0,36 3 0,20 4 0,-3-1 0,-24 1 0,-16 3 0,4 8 0,5 4 0,-6 2 0,-19 2 0,-6-1 0,6 3 0,5-4 0,-1-9 0,2-9 0,15-5 0,13-4 0,8-3 0,0-3 0,-11-4 0,0 0 0,14 0 0,-30 9 0,3 1 0,8 2 0,2 1 0,2 1 0,-1 0 0,-3 1 0,-2-1 0,42-3 0,-19-2 0,-19 1 0,-15 3 0,14 4 0,11 4 0,15 0 0,-9 0 0,-16-1 0,1 3 0,9 2 0,-2 0 0,-17-3 0,-14-5 0,-1-2 0,14 0 0,13 0 0,1 0 0,-7-1 0,-5 0 0,-9 0 0,-4-2 0,23-4 0,19-1 0,6-2 0,-1 8 0,-35 9 0,-15 5 0,-14 2 0,-9-1 0,1-1 0,3-2 0,4-3 0,5-4 0,5-1 0,5-3 0,4-1 0,-1 0 0,-2-3 0,2-2 0,19-4 0,37-9 0,-38 8 0,2 0 0,-4 1 0,-3 0 0,32-5 0,-23 10 0,7 7 0,10 3 0,-5 1 0,-21-2 0,-20-1 0,-1 1 0,5 0 0,9 1 0,6-1 0,-1-1 0,-6-2 0,-9 0 0,-8-1 0,4 0 0,2-1 0,2-1 0,9-7 0,11-6 0,10-6 0,0 2 0,-17 5 0,-19 6 0,-14 5 0,-1 2 0,3 1 0,0 2 0,-5 0 0,1 4 0,6 2 0,5 3 0,0-2 0,-7-3 0,-5-3 0,-3-2 0,2 1 0,3-1 0,3 0 0,5 0 0,-1-1 0,-3-1 0,1-4 0,13-6 0,15 0 0,7 0 0,-8 6 0,-7 8 0,15 11 0,18 10 0,-1-1 0,-14-4 0,-24-8 0,-12-1 0,4 3 0,-1-1 0,-2-2 0,2-2 0,10-1 0,2 0 0,-4 0 0,-4-4 0,27-5 0,41-8 0,-39 3 0,1-1 0,-2 0 0,-3-1 0,25-6 0,-33 6 0,-18 5 0,-11 4 0,-6 1 0,5 0 0,4 0 0,-1 0 0,1 0 0,6 1 0,5-1 0,1 1 0,-5 0 0,-6-1 0,-4 0 0,-4 0 0,-6-2 0,-6 1 0,1 0 0,3 0 0,6 2 0,7-1 0,1 0 0,-6-2 0,-9 0 0,-6-2 0,-3-2 0,-7-2 0,5 3 0,-4-1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9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 24575,'-20'5'0,"-5"4"0,-12 9 0,-7 9 0,-5 9 0,4 3 0,19-6 0,18-12 0,17-10 0,6-6 0,1 0 0,3 2 0,1 1 0,-3 0 0,-5-1 0,-2 0 0,1 1 0,2 0 0,-2-1 0,-3-1 0,-3-2 0,0-1 0,-2 0 0,0-1 0,-1 0 0,-1 0 0,3 0 0,2 0 0,1-1 0,0 0 0,-1 0 0,-2 0 0,0-1 0,0-1 0,1-3 0,0-1 0,2-5 0,-2 5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0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24575,'-5'17'0,"-1"6"0,1 4 0,1 6 0,1 3 0,2 13 0,1 8 0,0 2 0,0-7 0,0-17 0,0-10 0,0-7 0,0-1 0,0 0 0,0-1 0,0-5 0,0 0 0,0-2 0,0 1 0,0 1 0,0 0 0,0 1 0,0-1 0,0-2 0,0-3 0,2-1 0,3-2 0,3 0 0,1-1 0,0 2 0,4 5 0,5 5 0,4 2 0,-4-4 0,-4-4 0,-4-7 0,-1-4 0,2-3 0,4-5 0,6-4 0,-4-1 0,-2 5 0,-10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1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24575,'21'-3'0,"2"1"0,-1 0 0,-2 1 0,-7 0 0,-2 1 0,-4 0 0,2-1 0,3 0 0,2 0 0,-1 1 0,-2-1 0,-2 0 0,1-1 0,2 0 0,-1 0 0,-4 1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24575,'-1'15'0,"-1"1"0,2 8 0,-1 14 0,0 5 0,0 1 0,0-11 0,0-18 0,1-5 0,-1-5 0,0-1 0,1-1 0,0 2 0,0 0 0,0 1 0,-1 0 0,0 2 0,-1 3 0,-1 0 0,1-3 0,1-3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3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0 24575,'-20'0'0,"2"0"0,-2 1 0,-3 1 0,-4 1 0,-1 0 0,4 1 0,2 0 0,2 1 0,4 0 0,2 1 0,2 2 0,1 0 0,0 0 0,4 0 0,0 2 0,2 4 0,0 2 0,0-2 0,3-2 0,2-3 0,1 1 0,4-1 0,2 1 0,2 0 0,2-1 0,-2-2 0,-2-2 0,-2-3 0,0 0 0,3 1 0,0 0 0,0-1 0,-1-1 0,0-1 0,2 0 0,-1 0 0,-1 0 0,0-1 0,1 0 0,2-2 0,2-4 0,5-5 0,4-6 0,3-3 0,1-2 0,-4 3 0,-3 1 0,-3 0 0,-5 2 0,-2 2 0,-3 3 0,-1 6 0,-2 5 0,-1 11 0,-1 11 0,-1 10 0,1 3 0,0-2 0,0-6 0,0-4 0,-1-4 0,-2-3 0,-2 4 0,-2 9 0,1 6 0,1-1 0,1-5 0,1-8 0,-3-1 0,-1-2 0,1-4 0,1-4 0,2-5 0,-1-1 0,-4 2 0,-5 3 0,0 0 0,0-2 0,-2-2 0,-6-1 0,-4 0 0,2-1 0,5-1 0,8-3 0,1-2 0,0-2 0,1-2 0,2-1 0,2 1 0,2-3 0,0-2 0,0-2 0,1 0 0,0 5 0,0 4 0,0 3 0,1 2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28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12 24575,'-16'-1'0,"-1"-1"0,-3 0 0,-1-1 0,2 1 0,-2 1 0,-1 1 0,-3 0 0,-1 0 0,3 1 0,4 1 0,4 0 0,4 1 0,-1 2 0,3 1 0,2 3 0,3 3 0,7 2 0,10 2 0,9 0 0,8-1 0,-2-3 0,-5-2 0,-1 4 0,2 3 0,2 0 0,-3-2 0,-6-5 0,-9-4 0,-4 0 0,-3-1 0,0 1 0,0-1 0,-1 1 0,0 0 0,-1 2 0,-4 3 0,-6 6 0,-4 3 0,-2 1 0,4-5 0,6-7 0,3-5 0,2-4 0,0 1 0,-2-1 0,-1 1 0,-5-1 0,-3 1 0,-2 0 0,1-1 0,2-1 0,3 0 0,1 0 0,4-1 0,2 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0 24575,'-33'90'0,"4"-13"0,20-43 0,2-3 0,1-4 0,0 2 0,0-4 0,0 2 0,1-4 0,1-5 0,1-2 0,2-7 0,0-1 0,1 1 0,0 1 0,0 4 0,-1 2 0,0 3 0,1-1 0,1 0 0,0-1 0,1-3 0,-1-2 0,1-2 0,2-2 0,-1-1 0,3-3 0,0-2 0,2-2 0,1 0 0,2-2 0,3-1 0,7-2 0,6-3 0,3-2 0,-1-1 0,-7-1 0,-4 3 0,-5 1 0,-4 3 0,-6 2 0,-4 1 0,-5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24575,'55'1'0,"0"1"0,33-1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24575,'-7'16'0,"1"-2"0,0 1 0,2-3 0,1 2 0,-2 5 0,-1 6 0,0 1 0,1-1 0,2-6 0,1-6 0,-1 1 0,1 0 0,0 2 0,0 0 0,0-2 0,0-5 0,2-2 0,-1-2 0,1-2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 0 24575,'-22'20'0,"-4"6"0,-11 11 0,-4 14 0,0 11 0,2 12 0,5 2 0,6 2 0,3 10 0,14-39 0,1 3 0,1 3 0,0 1 0,2 1 0,0-2 0,-2 36 0,3-21 0,-1-10 0,0-13 0,-3 5 0,-1 0 0,0 1 0,3 0 0,3-2 0,4 1 0,1 5 0,-1 2 0,0-4 0,0-13 0,-1-16 0,2-12 0,-1-8 0,1-2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34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2:05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1037 24575,'50'-80'0,"0"-1"0,0 0 0,0 1 0,0-1 0,0 0 0,0 1 0,3-6 0,6-7 0,-1 1 0,-7 11 0,-12 17 0,-19 27 0,-17 26 0,-1 5 0,-2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2:06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24575,'67'61'0,"-1"0"0,1-1 0,0 1 0,-1-1 0,9 6 0,1 0 0,-9-7 0,-22-14 0,-21-6 0,8-5 0,20 15 0,3-1 0,-15-16 0,-20-17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1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1284 24575,'7'-89'0,"0"0"0,1 0 0,-1 0 0,0 0 0,0 0 0,1 0 0,-1 0 0,2-21 0,1-10 0,0 2 0,-1 14 0,-3 27 0,-3 38 0,-3 36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3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24575,'69'-4'0,"-1"0"0,-3-1 0,-20 5 0,-41 6 0,0 3 0,-1 5 0,0 0 0,-2 2 0,1 1 0,1 3 0,1 0 0,-1 0 0,-2 1 0,-2 2 0,-1 0 0,0-1 0,0-3 0,1-4 0,1-1 0,0 0 0,-2 3 0,-1 2 0,-1 4 0,0-2 0,-2-1 0,0-3 0,-2-2 0,-4 1 0,-3 0 0,-1 1 0,-1-1 0,1 0 0,0 1 0,-1-1 0,0-1 0,1-4 0,4-3 0,-1-2 0,1-1 0,0 0 0,3-3 0,4 0 0,1-2 0,1-1 0,2 0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5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82 13300,'-21'-18'0,"-4"-3"4525,-5-3-4525,4 5 979,-41 62 0,-3 20-979,31-27 540,-29 29 1,13-1-541,53-42 3711,1 0-3711,0-2 0,0 0 0,2-5 0,3 1 0,9 4 0,12 7 0,8 6 0,1-4 0,-5-7 0,-9-10 0,-6-7 0,-1-2 0,2-2 0,6 0 0,7-1 0,2-1 0,-2-1 0,3-1 0,2-1 0,1-1 0,-1-4 0,-5-5 0,-8-2 0,-7-6 0,-7-5 0,-6-10 0,-4-6 0,-6-3 0,-1-1 0,-3-2 0,0 4 0,2 11 0,4 13 0,5 12 0,1 3 0,1 5 0,-1 9 0,-3 16 0,-5 19 0,-5 22 0,-1 10 0,2 0 0,4-15 0,5-19 0,3-12 0,1-8 0,1 0 0,0-5 0,0-4 0,-1-4 0,1-2 0,0-1 0,0-1 0,1 3 0,2 3 0,1 0 0,1-2 0,0-3 0,-1-3 0,3-2 0,1 0 0,0 0 0,-1 0 0,-2 0 0,-1 1 0,2 1 0,0 0 0,1 0 0,-2 0 0,-3-2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7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24575,'-7'13'0,"-1"2"0,-4 6 0,-2 4 0,0 3 0,1 4 0,1 1 0,3-1 0,2-1 0,1-3 0,1-2 0,2-3 0,1-6 0,2-3 0,0-3 0,2 0 0,4 1 0,3 0 0,3-1 0,3 1 0,4 3 0,0 2 0,-2 1 0,-3-1 0,-4-4 0,-1-4 0,2-7 0,7-3 0,16-7 0,16-9 0,7-10 0,-3-7 0,-13 0 0,-15 3 0,-5 3 0,5-7 0,2-8 0,1-6 0,-5 3 0,-6 8 0,-3 5 0,-2 7 0,-3 4 0,-5 8 0,-7 15 0,-8 19 0,-9 17 0,-6 14 0,-2 7 0,2 0 0,7-12 0,9-15 0,4-13 0,5-6 0,-1 7 0,1 4 0,-1 2 0,-3 1 0,-1 2 0,-2 3 0,1 0 0,1-2 0,1-3 0,1 1 0,2-2 0,2-8 0,1-13 0,-1-4 0,1-5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8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 24575,'-8'23'0,"-7"11"0,-7 16 0,-10 19 0,-6 8 0,-3 1 0,0-5 0,3 0 0,3 13 0,19-38 0,3 2 0,0 7 0,2 0 0,3-4 0,2-2 0,-1 35 0,3-25 0,2-19 0,-1-5 0,0-8 0,1-7 0,0-10 0,1 2 0,-1 8 0,0 5 0,5-8 0,30-41 0,-22 13 0,22-27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49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 24575,'-23'29'0,"-2"9"0,-7 15 0,-6 15 0,-2 10 0,6-8 0,9-13 0,11-17 0,8-14 0,0-4 0,1-3 0,-1 1 0,-2 4 0,1-1 0,2-2 0,1-6 0,3-8 0,3-9 0,9-15 0,-5 8 0,4-5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0:05:50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24575,'-43'53'0,"9"-10"0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24575,'-1'19'0,"1"-2"0,3 3 0,2 6 0,4 3 0,3 2 0,1-7 0,3-3 0,6 2 0,3 0 0,3-2 0,5 1 0,-1-2 0,-3-3 0,-7-4 0,16-30 0,15-23 0,17-17 0,5-5 0,-21 19 0,-19 14 0,-18 15 0,-11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24575,'62'-30'0,"1"1"0,0-1 0,22-10 0,-11 4 0,-15 1 0,-13 6 0,-5-1 0,-5 5 0,-4 2 0,-2 1 0,-3 2 0,2-2 0,1 0 0,4-1 0,17-3 0,8 0 0,2 1 0,-4 1 0,-14 6 0,-2-1 0,-1-1 0,-2 0 0,-3-3 0,-5 1 0,-3 2 0,-5 2 0,-9 7 0,0 1 0,0 1 0,5-2 0,1-1 0,-3 1 0,-5 4 0,-5 1 0,-1 1 0,0-1 0,-3 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24575,'44'8'0,"3"1"0,10 4 0,4 5 0,8 8 0,10 9 0,9 6 0,-37-17 0,2 0 0,7 0 0,3 1 0,6 0 0,1-1 0,-5-3 0,-2-2 0,-11-5 0,-3-3 0,16 3 0,-31-8 0,11 11 0,20 11 0,-17-9 0,2 1 0,2-1 0,-1-1 0,30 6 0,-35-12 0,-25-8 0,-1 1 0,-9-3 0,-3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24575,'17'10'0,"35"12"0,24 1 0,17 2 0,-13-4 0,6 1 0,3 1-584,-12-4 0,3 1 1,0-1-1,-2-1 584,15 4 0,-3-2 0,-8-2 373,-1 0 1,-13-2-374,6-3 0,-63-11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1154 0 24575,'-13'8'0,"-8"6"0,-15 12 0,-22 13 0,15-14 0,-4 0 0,-14 7 0,-4 1 0,-3 0 0,0 1 0,3-3 0,4 0 0,11-4 0,4-1 0,-17 13 0,11-3 0,13-8 0,11-5 0,8-8 0,3-2 0,-2-1 0,-1 0 0,-2-1 0,-5 0 0,-9 3 0,-3 2 0,4-1 0,13-5 0,13-6 0,5-2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24575,'17'4'0,"0"0"0,9 2 0,7 1 0,7 3 0,18 8 0,25 11 0,-21-8 0,6 0 0,16 4 0,3 0 0,2 0 0,-1-2 0,-4-3 0,-5-1 0,-21-5 0,-5-1 0,15 2 0,-33-6 0,-22-5 0,-1 2 0,5 3 0,9 3 0,4 2 0,-3-4 0,-8-3 0,-7-3 0,-2 1 0,-1 1 0,-3-1 0,-2-2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1:34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1356 1 24575,'-20'9'0,"-20"11"0,-47 22 0,26-13 0,-4 1 0,-17 5 0,-3 1 0,-3 2 0,0-1 0,3-1 0,3-1 0,8-3 0,5 0 0,11-4 0,5-1 0,-33 20 0,23-7 0,5-2 0,14-7 0,8-6 0,15-10 0,13-10 0,6-4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6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1177 1174 24575,'-77'-63'0,"-1"0"0,1 1 0,0-1 0,-1 0 0,1 0 0,0 0 0,-4-2 0,-5-2 0,3 0 0,5 5 0,13 7 0,17 13 0,-6-20 0,9 11 0,20 16 0,3 4 0,1 2 0,13 16 0,2-1 0,3-3 0,1-2 0,1 1 0,0 1 0,0 0 0,1-2 0,-2 2 0,1 5 0,-1 8 0,2 4 0,5 4 0,-3-2 0,4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7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978 1 24575,'-16'12'0,"-11"8"0,-23 18 0,-27 16 0,22-16 0,-3 3 0,-4 5 0,0 1 0,1 3 0,2 0 0,7-1 0,5-2 0,-15 25 0,20-19 0,19-21 0,5-6 0,0-1 0,3-3 0,2-4 0,-1 1 0,0 5 0,0-1 0,4-4 0,4-6 0,-6 5 0,-8 15 0,-6 11 0,2-1 0,10-17 0,8-14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19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1018 1 24575,'-29'19'0,"-27"23"0,11-6 0,-5 4 0,-16 13 0,-5 3 0,-6 5 0,-2 2 0,27-19 0,0 0 0,2-1 0,-14 14 0,6-2 0,15-11 0,5-3 0,-7 15 0,29-30 0,7-5 0,6-4 0,-1-2 0,1-3 0,-1-1 0,0-1 0,-1 0 0,-2 1 0,-7 4 0,-6 6 0,0 1 0,4-9 0,5-15 0,8 0 0,-1-6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0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24575,'4'46'0,"5"10"0,11 20 0,-2-26 0,4 2 0,7 4 0,5-1 0,7 1 0,2-2 0,-4-10 0,0-4 0,21 8 0,-26-19 0,-18-15 0,-2-1 0,-5-4 0,-1-4 0,1-5 0,-4 0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0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24575,'28'-2'0,"34"-1"0,16-2 0,3 2 0,3 0 0,5 1 0,-34 2 0,1 0 0,-4 0 0,-2 0 0,30-1 0,-21 0 0,1-2 0,8 0 0,-10 1 0,-15 1 0,-14 0 0,-7 2 0,-16 3 0,-48 3 0,-7-2 0,-8-1 0,-14 0 0,-3 0 0,-2 0 0,3-1 0,14-1 0,7 0 0,-11 1 0,23 0 0,5 1 0,4-1 0,11 0 0,12 0 0,10 3 0,5 4 0,4 2 0,6-1 0,19-4 0,42-4 0,-21-1 0,3-1 0,-1-1 0,-2 1 0,37-2 0,-42-2 0,-27-1 0,-5 0 0,-9 3 0,2 8 0,-10-4 0,7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2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24575,'35'54'0,"20"16"0,7 0 0,6 3 0,-14-14 0,-21-22 0,-10-13 0,-11-12 0,2-1 0,18 9 0,30 13 0,22 9 0,6 0 0,-18-7 0,-25-11 0,-15-6 0,-10-7 0,-3-3 0,-7-5 0,-6-8 0,-4 4 0,-1-4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52:22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1044 0 9771,'-61'34'0,"-16"7"2553,25-13 0,-3 3-2553,-6 3 0,-1 4 0,-5 4 0,1 2 0,3 1 0,2 1 1285,6-1 1,3-1-1286,9-6 0,3-1 1507,-22 32-1507,0 8 1405,10-4 0,19-24 0,13-20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09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63 22135,'34'-2'0,"33"-3"1181,24-3-1181,-28 2 0,2-2 205,-3 2 1,-2-1-206,-4 1 0,0 1 104,0 1 0,-2 1-104,29 1 640,-17 1-640,-24 1 0,8 0 0,49 1 0,-19 0 0,7-1 0,-20 0 0,2 0 0,-2-1 0,19 0 0,-10 1 0,-2 4 0,-106 10 0,-32-3 0,-17-2 0,12-1 0,-6 0 0,-2-2-139,-6 0 0,-2 0 0,2-2 139,6 0 0,2-2 0,6 1 0,-7-1 0,12 0 0,-2 0 0,40-1 0,-10 0 0,-53 0 0,19 1 0,-7 1 0,-8 1 0,1-1 208,11 1 1,8-1-209,-6 3 0,70-5 0,43-1 0,17 0 0,-1 0 0,-19 0 0,-17 0 0,-3 0 0,9 1 0,4 0 0,0 1 0,8 5 0,24 5 0,20 5 0,-24-5 0,-13-4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4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24575,'17'42'0,"1"4"0,2 9 0,-2-7 0,-6-12 0,-3-15 0,-4-8 0,-1 1 0,0 2 0,1 1 0,4-8 0,3-12 0,5-13 0,3-8 0,2-5 0,3-7 0,3-2 0,-4 4 0,-5 8 0,-10 13 0,-5 4 0,-1-2 0,2-5 0,0-3 0,0 2 0,-2 5 0,-2 3 0,0 2 0,1-2 0,1-2 0,1-1 0,-1 4 0,-1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5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24575,'-7'18'0,"-2"4"0,1 4 0,-1 4 0,1 1 0,3-4 0,2-7 0,2-4 0,0-6 0,1-3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6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9:10:17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11773,'-1'28'0,"0"4"4862,2 5-4862,2-4 2227,-1-5-2227,-1-4 1258,-1 1-1258,0 2 4455,0 3-4455,1 1 0,0-3 0,-1-5 0,1-3 0,-1 2 0,0 2 0,0-1 0,0-5 0,0-8 0,0-2 0,0-1 0,0 1 0,0 0 0,2-3 0,0-3 0,3-7 0,6-10 0,-6 8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6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../media/image49.png"/><Relationship Id="rId34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customXml" Target="../ink/ink7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33" Type="http://schemas.openxmlformats.org/officeDocument/2006/relationships/customXml" Target="../ink/ink18.xml"/><Relationship Id="rId2" Type="http://schemas.openxmlformats.org/officeDocument/2006/relationships/image" Target="../media/image48.emf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.xml"/><Relationship Id="rId11" Type="http://schemas.openxmlformats.org/officeDocument/2006/relationships/image" Target="../media/image44.png"/><Relationship Id="rId24" Type="http://schemas.openxmlformats.org/officeDocument/2006/relationships/customXml" Target="../ink/ink13.xml"/><Relationship Id="rId32" Type="http://schemas.openxmlformats.org/officeDocument/2006/relationships/image" Target="../media/image54.png"/><Relationship Id="rId37" Type="http://schemas.openxmlformats.org/officeDocument/2006/relationships/customXml" Target="../ink/ink20.xml"/><Relationship Id="rId5" Type="http://schemas.openxmlformats.org/officeDocument/2006/relationships/image" Target="../media/image51.emf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28" Type="http://schemas.openxmlformats.org/officeDocument/2006/relationships/image" Target="../media/image52.png"/><Relationship Id="rId36" Type="http://schemas.openxmlformats.org/officeDocument/2006/relationships/image" Target="../media/image56.png"/><Relationship Id="rId10" Type="http://schemas.openxmlformats.org/officeDocument/2006/relationships/customXml" Target="../ink/ink6.xml"/><Relationship Id="rId19" Type="http://schemas.openxmlformats.org/officeDocument/2006/relationships/image" Target="../media/image48.png"/><Relationship Id="rId31" Type="http://schemas.openxmlformats.org/officeDocument/2006/relationships/customXml" Target="../ink/ink17.xml"/><Relationship Id="rId4" Type="http://schemas.openxmlformats.org/officeDocument/2006/relationships/image" Target="../media/image50.emf"/><Relationship Id="rId9" Type="http://schemas.openxmlformats.org/officeDocument/2006/relationships/image" Target="../media/image43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customXml" Target="../ink/ink15.xml"/><Relationship Id="rId30" Type="http://schemas.openxmlformats.org/officeDocument/2006/relationships/image" Target="../media/image53.png"/><Relationship Id="rId35" Type="http://schemas.openxmlformats.org/officeDocument/2006/relationships/customXml" Target="../ink/ink19.xml"/><Relationship Id="rId8" Type="http://schemas.openxmlformats.org/officeDocument/2006/relationships/customXml" Target="../ink/ink5.xml"/><Relationship Id="rId3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24.xml"/><Relationship Id="rId18" Type="http://schemas.openxmlformats.org/officeDocument/2006/relationships/image" Target="../media/image70.png"/><Relationship Id="rId3" Type="http://schemas.openxmlformats.org/officeDocument/2006/relationships/image" Target="../media/image59.emf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67.png"/><Relationship Id="rId17" Type="http://schemas.openxmlformats.org/officeDocument/2006/relationships/customXml" Target="../ink/ink2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emf"/><Relationship Id="rId11" Type="http://schemas.openxmlformats.org/officeDocument/2006/relationships/customXml" Target="../ink/ink23.xml"/><Relationship Id="rId24" Type="http://schemas.openxmlformats.org/officeDocument/2006/relationships/image" Target="../media/image73.png"/><Relationship Id="rId5" Type="http://schemas.openxmlformats.org/officeDocument/2006/relationships/image" Target="../media/image61.emf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10" Type="http://schemas.openxmlformats.org/officeDocument/2006/relationships/image" Target="../media/image66.png"/><Relationship Id="rId19" Type="http://schemas.openxmlformats.org/officeDocument/2006/relationships/customXml" Target="../ink/ink27.xml"/><Relationship Id="rId4" Type="http://schemas.openxmlformats.org/officeDocument/2006/relationships/image" Target="../media/image60.emf"/><Relationship Id="rId9" Type="http://schemas.openxmlformats.org/officeDocument/2006/relationships/customXml" Target="../ink/ink22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2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91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9.xml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26.emf"/><Relationship Id="rId5" Type="http://schemas.openxmlformats.org/officeDocument/2006/relationships/customXml" Target="../ink/ink2.xml"/><Relationship Id="rId10" Type="http://schemas.openxmlformats.org/officeDocument/2006/relationships/image" Target="../media/image25.emf"/><Relationship Id="rId4" Type="http://schemas.openxmlformats.org/officeDocument/2006/relationships/image" Target="../media/image38.png"/><Relationship Id="rId9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2773-19D2-2503-7AE5-915D7A1B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98AA079-9D52-7E24-1677-ADA55F537E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1EBBBC4-C573-3BEE-8B31-3E962EF19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265CF40-E4D6-823A-D046-AE2671B41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Gode kvantetall for lette atomer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940C2C-F85A-88FB-F296-8301D6368D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3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A9F6-A556-4F04-B915-DBBCDA0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må finne «gode kvantetall»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7AF3-050D-CFE4-402E-76AD6337D0E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Gode kvantetall = komplett sett med kvantetall for energinivåene</a:t>
            </a:r>
          </a:p>
          <a:p>
            <a:r>
              <a:rPr lang="nb-NO" dirty="0"/>
              <a:t>For H-atomet med spinn er operatorer og kvantetall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Hva er gode kvantetall for </a:t>
            </a:r>
            <a:r>
              <a:rPr lang="nb-NO" i="1" dirty="0"/>
              <a:t>N</a:t>
            </a:r>
            <a:r>
              <a:rPr lang="nb-NO" dirty="0"/>
              <a:t>-elektronatomer?</a:t>
            </a:r>
          </a:p>
          <a:p>
            <a:r>
              <a:rPr lang="nb-NO" dirty="0"/>
              <a:t>Boka skiller mellom </a:t>
            </a:r>
            <a:r>
              <a:rPr lang="nb-NO" i="1" dirty="0"/>
              <a:t>Z</a:t>
            </a:r>
            <a:r>
              <a:rPr lang="nb-NO" dirty="0"/>
              <a:t>&lt;40 og </a:t>
            </a:r>
            <a:r>
              <a:rPr lang="nb-NO" i="1" dirty="0"/>
              <a:t>Z</a:t>
            </a:r>
            <a:r>
              <a:rPr lang="nb-NO" dirty="0"/>
              <a:t>&gt;40</a:t>
            </a:r>
          </a:p>
          <a:p>
            <a:pPr lvl="1"/>
            <a:r>
              <a:rPr lang="nb-NO" dirty="0"/>
              <a:t>For tunge atomer vil </a:t>
            </a:r>
            <a:r>
              <a:rPr lang="nb-NO" u="sng" dirty="0"/>
              <a:t>spinn-bane-vekselvirkning</a:t>
            </a:r>
            <a:r>
              <a:rPr lang="nb-NO" dirty="0"/>
              <a:t> endre bildet</a:t>
            </a:r>
          </a:p>
          <a:p>
            <a:pPr lvl="1"/>
            <a:r>
              <a:rPr lang="nb-NO" dirty="0"/>
              <a:t>Uten spinn-bane-vekselvirkning er beskrivelsen enklere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12F1-D89C-F3EE-4A9F-EE70639A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2184400"/>
            <a:ext cx="242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F3B5-6D48-2432-544C-A6E479BF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Addisjon av dreiemoment (eks. spinn og angulærmoment)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B2C0F9-42BC-38D7-4363-AAC730CB2D5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836552" cy="4975236"/>
          </a:xfrm>
        </p:spPr>
        <p:txBody>
          <a:bodyPr/>
          <a:lstStyle/>
          <a:p>
            <a:r>
              <a:rPr lang="nb-NO" dirty="0"/>
              <a:t>Figuren viser addisjon av </a:t>
            </a:r>
            <a:r>
              <a:rPr lang="nb-NO" u="sng" dirty="0"/>
              <a:t>klassiske</a:t>
            </a:r>
            <a:r>
              <a:rPr lang="nb-NO" dirty="0"/>
              <a:t> vektorer i rommet</a:t>
            </a:r>
          </a:p>
          <a:p>
            <a:r>
              <a:rPr lang="nb-NO" dirty="0"/>
              <a:t>For å addere vektorer må vi kjenne komponentene</a:t>
            </a:r>
          </a:p>
          <a:p>
            <a:r>
              <a:rPr lang="nb-NO" dirty="0"/>
              <a:t>Men kvantemekanisk dreiemoment sine komponenter kommuterer ikke:</a:t>
            </a:r>
          </a:p>
          <a:p>
            <a:pPr lvl="1"/>
            <a:r>
              <a:rPr lang="nb-NO" dirty="0"/>
              <a:t>Ikke entydig bestemte verdier samtidig for alle komponentene</a:t>
            </a:r>
          </a:p>
          <a:p>
            <a:pPr lvl="1"/>
            <a:r>
              <a:rPr lang="nb-NO" dirty="0"/>
              <a:t>Kun totallengden og, </a:t>
            </a:r>
            <a:r>
              <a:rPr lang="nb-NO" dirty="0" err="1"/>
              <a:t>feks</a:t>
            </a:r>
            <a:r>
              <a:rPr lang="nb-NO" dirty="0"/>
              <a:t>, z-komponent kjent samtidig</a:t>
            </a:r>
          </a:p>
          <a:p>
            <a:r>
              <a:rPr lang="nb-NO" dirty="0"/>
              <a:t>Dette gir opphav til </a:t>
            </a:r>
            <a:r>
              <a:rPr lang="nb-NO" u="sng" dirty="0"/>
              <a:t>regneregler for addisjon av kvantemekanisk dreiemoment</a:t>
            </a:r>
            <a:endParaRPr lang="nb-NO" dirty="0"/>
          </a:p>
        </p:txBody>
      </p:sp>
      <p:pic>
        <p:nvPicPr>
          <p:cNvPr id="8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EB495E1-B2B9-1E1C-794D-D758F0985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18" y="799409"/>
            <a:ext cx="338971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0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479E-1F0D-F9AA-59AE-1ED926AC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Regler for addisjon av dreiemoment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4DC6-77D3-4BCC-0DCE-C491A90EF7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 kvantemekaniske dreiemoment L1 og L2 adderes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Gitt kvantetall </a:t>
            </a:r>
            <a:r>
              <a:rPr lang="nb-NO" i="1" dirty="0"/>
              <a:t>L</a:t>
            </a:r>
            <a:r>
              <a:rPr lang="nb-NO" baseline="-25000" dirty="0"/>
              <a:t>1</a:t>
            </a:r>
            <a:r>
              <a:rPr lang="nb-NO" dirty="0"/>
              <a:t> og </a:t>
            </a:r>
            <a:r>
              <a:rPr lang="nb-NO" i="1" dirty="0"/>
              <a:t>L</a:t>
            </a:r>
            <a:r>
              <a:rPr lang="nb-NO" baseline="-25000" dirty="0"/>
              <a:t>2</a:t>
            </a:r>
            <a:r>
              <a:rPr lang="nb-NO" dirty="0"/>
              <a:t> for </a:t>
            </a:r>
            <a:r>
              <a:rPr lang="nb-NO" b="1" i="1" dirty="0"/>
              <a:t>L</a:t>
            </a:r>
            <a:r>
              <a:rPr lang="nb-NO" baseline="-25000" dirty="0"/>
              <a:t>1</a:t>
            </a:r>
            <a:r>
              <a:rPr lang="nb-NO" baseline="30000" dirty="0"/>
              <a:t>2</a:t>
            </a:r>
            <a:r>
              <a:rPr lang="nb-NO" dirty="0"/>
              <a:t> og</a:t>
            </a:r>
            <a:r>
              <a:rPr lang="nb-NO" i="1" dirty="0"/>
              <a:t> </a:t>
            </a:r>
            <a:r>
              <a:rPr lang="nb-NO" b="1" i="1" dirty="0"/>
              <a:t>L</a:t>
            </a:r>
            <a:r>
              <a:rPr lang="nb-NO" baseline="-25000" dirty="0"/>
              <a:t>2</a:t>
            </a:r>
            <a:r>
              <a:rPr lang="nb-NO" baseline="30000" dirty="0"/>
              <a:t>2</a:t>
            </a:r>
            <a:r>
              <a:rPr lang="nb-NO" dirty="0"/>
              <a:t>, hva er de mulige kvantetallene til </a:t>
            </a:r>
            <a:r>
              <a:rPr lang="nb-NO" b="1" i="1" dirty="0"/>
              <a:t>L</a:t>
            </a:r>
            <a:r>
              <a:rPr lang="nb-NO" baseline="30000" dirty="0"/>
              <a:t>2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(Heltallige steg)</a:t>
            </a:r>
          </a:p>
          <a:p>
            <a:endParaRPr lang="nb-NO" dirty="0"/>
          </a:p>
          <a:p>
            <a:r>
              <a:rPr lang="nb-NO" dirty="0"/>
              <a:t>Hva med kvantetallet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 for </a:t>
            </a:r>
            <a:r>
              <a:rPr lang="nb-NO" i="1" dirty="0" err="1"/>
              <a:t>L</a:t>
            </a:r>
            <a:r>
              <a:rPr lang="nb-NO" i="1" baseline="-25000" dirty="0" err="1"/>
              <a:t>z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(Heltallige steg)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9BD9A-5501-5EA5-4368-3BA5ACD9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28" y="1771024"/>
            <a:ext cx="17780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7B219-6C59-250C-BF25-AC37A022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17" y="1774244"/>
            <a:ext cx="20701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94691-5B63-183C-82BF-9F444715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50" y="3232150"/>
            <a:ext cx="32131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3FBF46-6B6C-9D7B-82C5-E68785F1D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5131695"/>
            <a:ext cx="1930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5F4E-EDCC-E784-BE23-C96FBADB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E2DB-E063-622D-CEAB-213ECCE8751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Hydrogenatomet</a:t>
            </a:r>
          </a:p>
          <a:p>
            <a:endParaRPr lang="nb-NO" dirty="0"/>
          </a:p>
          <a:p>
            <a:r>
              <a:rPr lang="nb-NO" dirty="0"/>
              <a:t>Kvantetallet for </a:t>
            </a:r>
            <a:r>
              <a:rPr lang="nb-NO" i="1" dirty="0"/>
              <a:t>j:</a:t>
            </a:r>
          </a:p>
          <a:p>
            <a:endParaRPr lang="nb-NO" i="1" dirty="0"/>
          </a:p>
          <a:p>
            <a:r>
              <a:rPr lang="nb-NO" i="1" dirty="0"/>
              <a:t>l = </a:t>
            </a:r>
            <a:r>
              <a:rPr lang="nb-NO" dirty="0"/>
              <a:t>0 : </a:t>
            </a:r>
            <a:r>
              <a:rPr lang="nb-NO" i="1" dirty="0"/>
              <a:t>j = ½</a:t>
            </a:r>
          </a:p>
          <a:p>
            <a:r>
              <a:rPr lang="nb-NO" i="1" dirty="0"/>
              <a:t>l &gt; 0</a:t>
            </a:r>
            <a:r>
              <a:rPr lang="nb-NO" dirty="0"/>
              <a:t>: </a:t>
            </a:r>
            <a:r>
              <a:rPr lang="nb-NO" i="1" dirty="0"/>
              <a:t>j = l-1/2, l+1/2</a:t>
            </a:r>
          </a:p>
          <a:p>
            <a:endParaRPr lang="nb-NO" i="1" dirty="0"/>
          </a:p>
          <a:p>
            <a:r>
              <a:rPr lang="nb-NO" dirty="0"/>
              <a:t>Vi har ikke snakket om </a:t>
            </a:r>
            <a:r>
              <a:rPr lang="nb-NO" i="1" dirty="0"/>
              <a:t>tilstandene, </a:t>
            </a:r>
            <a:r>
              <a:rPr lang="nb-NO" dirty="0"/>
              <a:t>vare egenverdiene. Det er tilstrekkelig for oss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Clebsh</a:t>
            </a:r>
            <a:r>
              <a:rPr lang="nb-NO" dirty="0"/>
              <a:t>-</a:t>
            </a:r>
            <a:r>
              <a:rPr lang="nb-NO" dirty="0" err="1"/>
              <a:t>Gordan</a:t>
            </a:r>
            <a:r>
              <a:rPr lang="nb-NO" dirty="0"/>
              <a:t>-koeffisienter» er nøkkelord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5206-593C-9C8C-6D91-BAB388B6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3" y="1732973"/>
            <a:ext cx="13208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D4444-E704-7799-09EB-30577CA6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13" y="2696671"/>
            <a:ext cx="3111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0D99-D0D8-CCE6-D300-3C6F8E23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 Z&lt;40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111C8-7E0E-207C-2D59-B9AEDDDD6B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Totalt angulærmoment og totalt spinn: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Lengde og z-projeksjon gir innbyrdes kommuterende </a:t>
            </a:r>
            <a:r>
              <a:rPr lang="nb-NO" dirty="0" err="1"/>
              <a:t>observable</a:t>
            </a:r>
            <a:r>
              <a:rPr lang="nb-NO" dirty="0"/>
              <a:t>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B643BA1-D58E-1629-7A97-1D0520BB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626382"/>
            <a:ext cx="41783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97A9E-0670-2614-920F-8FC0A51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40" y="3694841"/>
            <a:ext cx="51943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6DB13-9EAE-A7FE-BBA7-B08E9323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40" y="5029902"/>
            <a:ext cx="4648200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28852-C250-5CC3-8312-4F53ED361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411" y="4050518"/>
            <a:ext cx="3352800" cy="11811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76462F06-BD97-CAA4-5314-8882243A380E}"/>
              </a:ext>
            </a:extLst>
          </p:cNvPr>
          <p:cNvSpPr/>
          <p:nvPr/>
        </p:nvSpPr>
        <p:spPr>
          <a:xfrm>
            <a:off x="9144000" y="5686897"/>
            <a:ext cx="2228045" cy="940157"/>
          </a:xfrm>
          <a:prstGeom prst="borderCallout1">
            <a:avLst>
              <a:gd name="adj1" fmla="val -8647"/>
              <a:gd name="adj2" fmla="val 1494"/>
              <a:gd name="adj3" fmla="val -39555"/>
              <a:gd name="adj4" fmla="val -48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Kvantetallene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A30ABA-2D1B-E1A1-87AE-AF1A1EC6C171}"/>
                  </a:ext>
                </a:extLst>
              </p14:cNvPr>
              <p14:cNvContentPartPr/>
              <p14:nvPr/>
            </p14:nvContentPartPr>
            <p14:xfrm>
              <a:off x="9399083" y="5243664"/>
              <a:ext cx="382320" cy="4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A30ABA-2D1B-E1A1-87AE-AF1A1EC6C1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81443" y="5225664"/>
                <a:ext cx="417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0EF90A-DD7F-4EB6-AF81-5B3A759AC3CB}"/>
                  </a:ext>
                </a:extLst>
              </p14:cNvPr>
              <p14:cNvContentPartPr/>
              <p14:nvPr/>
            </p14:nvContentPartPr>
            <p14:xfrm>
              <a:off x="10817843" y="5210904"/>
              <a:ext cx="631440" cy="65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0EF90A-DD7F-4EB6-AF81-5B3A759AC3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00203" y="5192904"/>
                <a:ext cx="6670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C73039-1597-8C4B-3860-90736FB1CCF5}"/>
              </a:ext>
            </a:extLst>
          </p:cNvPr>
          <p:cNvGrpSpPr/>
          <p:nvPr/>
        </p:nvGrpSpPr>
        <p:grpSpPr>
          <a:xfrm>
            <a:off x="9833243" y="5365344"/>
            <a:ext cx="1531080" cy="282600"/>
            <a:chOff x="9833243" y="5365344"/>
            <a:chExt cx="15310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37E8B2-EE6B-E004-6ED4-A045EAC456A6}"/>
                    </a:ext>
                  </a:extLst>
                </p14:cNvPr>
                <p14:cNvContentPartPr/>
                <p14:nvPr/>
              </p14:nvContentPartPr>
              <p14:xfrm>
                <a:off x="9833243" y="5443104"/>
                <a:ext cx="122040" cy="13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37E8B2-EE6B-E004-6ED4-A045EAC456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15603" y="5425464"/>
                  <a:ext cx="15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9AD27F-FCC9-B448-1E4C-1073BDD5835A}"/>
                    </a:ext>
                  </a:extLst>
                </p14:cNvPr>
                <p14:cNvContentPartPr/>
                <p14:nvPr/>
              </p14:nvContentPartPr>
              <p14:xfrm>
                <a:off x="10036643" y="5463264"/>
                <a:ext cx="18360" cy="75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9AD27F-FCC9-B448-1E4C-1073BDD583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18643" y="5445264"/>
                  <a:ext cx="5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3478D1-0029-43CF-220D-FF44851F1C98}"/>
                    </a:ext>
                  </a:extLst>
                </p14:cNvPr>
                <p14:cNvContentPartPr/>
                <p14:nvPr/>
              </p14:nvContentPartPr>
              <p14:xfrm>
                <a:off x="10096043" y="537938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3478D1-0029-43CF-220D-FF44851F1C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78043" y="5361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83C2BD-5C2D-44D9-3824-152AEFA6E4EC}"/>
                    </a:ext>
                  </a:extLst>
                </p14:cNvPr>
                <p14:cNvContentPartPr/>
                <p14:nvPr/>
              </p14:nvContentPartPr>
              <p14:xfrm>
                <a:off x="10174163" y="5392704"/>
                <a:ext cx="15840" cy="18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83C2BD-5C2D-44D9-3824-152AEFA6E4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6163" y="5374704"/>
                  <a:ext cx="5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211D96-C0F5-EAEE-1EBF-D8645A418B2E}"/>
                    </a:ext>
                  </a:extLst>
                </p14:cNvPr>
                <p14:cNvContentPartPr/>
                <p14:nvPr/>
              </p14:nvContentPartPr>
              <p14:xfrm>
                <a:off x="10174163" y="5474784"/>
                <a:ext cx="9144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211D96-C0F5-EAEE-1EBF-D8645A418B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56163" y="5457144"/>
                  <a:ext cx="127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6BD4DC-1B02-71B6-58A2-421E9D44CB65}"/>
                    </a:ext>
                  </a:extLst>
                </p14:cNvPr>
                <p14:cNvContentPartPr/>
                <p14:nvPr/>
              </p14:nvContentPartPr>
              <p14:xfrm>
                <a:off x="10363163" y="5365344"/>
                <a:ext cx="79920" cy="23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6BD4DC-1B02-71B6-58A2-421E9D44CB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5523" y="5347704"/>
                  <a:ext cx="115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715FF-F16B-0124-969B-5057FB74CDEA}"/>
                    </a:ext>
                  </a:extLst>
                </p14:cNvPr>
                <p14:cNvContentPartPr/>
                <p14:nvPr/>
              </p14:nvContentPartPr>
              <p14:xfrm>
                <a:off x="10379363" y="5477304"/>
                <a:ext cx="82800" cy="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715FF-F16B-0124-969B-5057FB74CD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61723" y="5459664"/>
                  <a:ext cx="118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EEA443-5AA5-58F1-4468-FA125154EBF6}"/>
                    </a:ext>
                  </a:extLst>
                </p14:cNvPr>
                <p14:cNvContentPartPr/>
                <p14:nvPr/>
              </p14:nvContentPartPr>
              <p14:xfrm>
                <a:off x="10595363" y="5475504"/>
                <a:ext cx="756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EEA443-5AA5-58F1-4468-FA125154EB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7723" y="5457864"/>
                  <a:ext cx="4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F40FE9-58BB-B11F-6A74-529F7FB7DDC2}"/>
                    </a:ext>
                  </a:extLst>
                </p14:cNvPr>
                <p14:cNvContentPartPr/>
                <p14:nvPr/>
              </p14:nvContentPartPr>
              <p14:xfrm>
                <a:off x="10619483" y="5390904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F40FE9-58BB-B11F-6A74-529F7FB7DD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01483" y="53729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650C1F-D2A5-F7E5-7AB1-7EB1D81D2B78}"/>
                    </a:ext>
                  </a:extLst>
                </p14:cNvPr>
                <p14:cNvContentPartPr/>
                <p14:nvPr/>
              </p14:nvContentPartPr>
              <p14:xfrm>
                <a:off x="10690403" y="5469744"/>
                <a:ext cx="11880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650C1F-D2A5-F7E5-7AB1-7EB1D81D2B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72763" y="545174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DC84FF-44C2-EA67-4CB1-ABFE7686A47C}"/>
                    </a:ext>
                  </a:extLst>
                </p14:cNvPr>
                <p14:cNvContentPartPr/>
                <p14:nvPr/>
              </p14:nvContentPartPr>
              <p14:xfrm>
                <a:off x="10926203" y="5466504"/>
                <a:ext cx="103680" cy="12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DC84FF-44C2-EA67-4CB1-ABFE7686A4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08203" y="5448864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F3EBE7-E0F7-1446-A16A-587DF19D896E}"/>
                    </a:ext>
                  </a:extLst>
                </p14:cNvPr>
                <p14:cNvContentPartPr/>
                <p14:nvPr/>
              </p14:nvContentPartPr>
              <p14:xfrm>
                <a:off x="11095763" y="5388384"/>
                <a:ext cx="86760" cy="21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F3EBE7-E0F7-1446-A16A-587DF19D89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77763" y="5370384"/>
                  <a:ext cx="122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BBF29B-4D55-AF0A-4BC7-7D33A753E398}"/>
                    </a:ext>
                  </a:extLst>
                </p14:cNvPr>
                <p14:cNvContentPartPr/>
                <p14:nvPr/>
              </p14:nvContentPartPr>
              <p14:xfrm>
                <a:off x="11133923" y="5483424"/>
                <a:ext cx="72000" cy="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BBF29B-4D55-AF0A-4BC7-7D33A753E3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16283" y="5465424"/>
                  <a:ext cx="107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62EAFC-0676-FCA4-3C21-28D69609AF4F}"/>
                    </a:ext>
                  </a:extLst>
                </p14:cNvPr>
                <p14:cNvContentPartPr/>
                <p14:nvPr/>
              </p14:nvContentPartPr>
              <p14:xfrm>
                <a:off x="11339843" y="5389824"/>
                <a:ext cx="24480" cy="10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62EAFC-0676-FCA4-3C21-28D69609AF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2203" y="5371824"/>
                  <a:ext cx="6012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06B495-F588-51A2-4071-7A2920B7DBE2}"/>
                  </a:ext>
                </a:extLst>
              </p14:cNvPr>
              <p14:cNvContentPartPr/>
              <p14:nvPr/>
            </p14:nvContentPartPr>
            <p14:xfrm>
              <a:off x="11307443" y="560726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06B495-F588-51A2-4071-7A2920B7DB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89443" y="55892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Line Callout 1 2">
            <a:extLst>
              <a:ext uri="{FF2B5EF4-FFF2-40B4-BE49-F238E27FC236}">
                <a16:creationId xmlns:a16="http://schemas.microsoft.com/office/drawing/2014/main" id="{2D70BF69-A6E7-073C-5959-6B96625895EE}"/>
              </a:ext>
            </a:extLst>
          </p:cNvPr>
          <p:cNvSpPr/>
          <p:nvPr/>
        </p:nvSpPr>
        <p:spPr>
          <a:xfrm>
            <a:off x="8839201" y="347202"/>
            <a:ext cx="3172690" cy="1181099"/>
          </a:xfrm>
          <a:prstGeom prst="borderCallout1">
            <a:avLst>
              <a:gd name="adj1" fmla="val 48194"/>
              <a:gd name="adj2" fmla="val -3533"/>
              <a:gd name="adj3" fmla="val 100973"/>
              <a:gd name="adj4" fmla="val -330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Holder å ta med disse, de fylte skallene bidrar ikke</a:t>
            </a:r>
          </a:p>
        </p:txBody>
      </p:sp>
    </p:spTree>
    <p:extLst>
      <p:ext uri="{BB962C8B-B14F-4D97-AF65-F5344CB8AC3E}">
        <p14:creationId xmlns:p14="http://schemas.microsoft.com/office/powerpoint/2010/main" val="324170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DEC5-1501-BFCD-E38A-5946FEB2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74AA-C257-9CCF-FAC4-B876FA13D9F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Total spinnprojeksjon for disse (på tavla):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Generell regel: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  <a:r>
              <a:rPr lang="nb-NO" dirty="0"/>
              <a:t> = antall alfa – antall beta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D1256-6A31-2616-799F-6BBF08CF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6" y="3003488"/>
            <a:ext cx="27178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EE802-B73C-1592-9693-6B91ABA0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04" y="3057687"/>
            <a:ext cx="27178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03465C-DB10-5427-0234-53A89B9FD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069" y="1764119"/>
            <a:ext cx="7531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EC4E-610E-DFC4-3330-B2AC780F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«Konfigurasjoner, termer, nivåer, og tilstander»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211B-E0C9-D2AE-C0F1-5073FE1C814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Elektron-konfigurasjoner en nyttig notasjon, fordeling av elektroner i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-nivåer</a:t>
            </a:r>
          </a:p>
          <a:p>
            <a:r>
              <a:rPr lang="nb-NO" dirty="0"/>
              <a:t>Men ikke hele historien! Det virkelige atomet har vekselvirkende elektroner!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HF: konfigurasjon spesifiserer energien fullstendig; hvert elektrons kvantetall »gode nok»</a:t>
            </a:r>
          </a:p>
          <a:p>
            <a:r>
              <a:rPr lang="nb-NO" dirty="0"/>
              <a:t>Vekselvirkningene </a:t>
            </a:r>
            <a:r>
              <a:rPr lang="nb-NO" u="sng" dirty="0"/>
              <a:t>løfter degenerasjon</a:t>
            </a:r>
            <a:r>
              <a:rPr lang="nb-NO" dirty="0"/>
              <a:t>, kvantetallene </a:t>
            </a:r>
            <a:r>
              <a:rPr lang="nb-NO" i="1" dirty="0"/>
              <a:t>L </a:t>
            </a:r>
            <a:r>
              <a:rPr lang="nb-NO" dirty="0"/>
              <a:t>og </a:t>
            </a:r>
            <a:r>
              <a:rPr lang="nb-NO" i="1" dirty="0"/>
              <a:t>S</a:t>
            </a:r>
            <a:r>
              <a:rPr lang="nb-NO" dirty="0"/>
              <a:t> bestemmer energien</a:t>
            </a:r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3D695C8B-EE3B-82B2-3BA3-6470F6037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98" y="2578995"/>
            <a:ext cx="7772400" cy="22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9211-6987-C2C7-F934-CEE60055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Singlett</a:t>
            </a:r>
            <a:r>
              <a:rPr lang="nb-NO" dirty="0"/>
              <a:t> og triplett-tilstander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C9B3-521E-5039-809C-AF6B4D05DC5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Tilfellet 2 spinn: </a:t>
            </a:r>
            <a:r>
              <a:rPr lang="nb-NO" i="1" dirty="0"/>
              <a:t>S</a:t>
            </a:r>
            <a:r>
              <a:rPr lang="nb-NO" dirty="0"/>
              <a:t> kan ta verdiene 0 og 1</a:t>
            </a:r>
          </a:p>
          <a:p>
            <a:r>
              <a:rPr lang="nb-NO" dirty="0"/>
              <a:t>VS=0: 3 tilstander, S=1: 1 tilstand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Singlett</a:t>
            </a:r>
            <a:r>
              <a:rPr lang="nb-NO" dirty="0"/>
              <a:t>: Symmetrisk i rom</a:t>
            </a:r>
          </a:p>
          <a:p>
            <a:r>
              <a:rPr lang="nb-NO" dirty="0"/>
              <a:t>Triplett: Antisymmetrisk i rom</a:t>
            </a:r>
          </a:p>
          <a:p>
            <a:endParaRPr lang="nb-NO" dirty="0"/>
          </a:p>
        </p:txBody>
      </p:sp>
      <p:pic>
        <p:nvPicPr>
          <p:cNvPr id="6" name="Picture 5" descr="A white background with black numbers and symbols&#10;&#10;Description automatically generated">
            <a:extLst>
              <a:ext uri="{FF2B5EF4-FFF2-40B4-BE49-F238E27FC236}">
                <a16:creationId xmlns:a16="http://schemas.microsoft.com/office/drawing/2014/main" id="{9B8E506C-24BC-4E42-97F2-0C26D131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02540"/>
            <a:ext cx="7772400" cy="265292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AE08B6BA-E906-4FFC-E868-CF297D825FF7}"/>
              </a:ext>
            </a:extLst>
          </p:cNvPr>
          <p:cNvSpPr/>
          <p:nvPr/>
        </p:nvSpPr>
        <p:spPr>
          <a:xfrm>
            <a:off x="5138670" y="5664184"/>
            <a:ext cx="2459865" cy="600408"/>
          </a:xfrm>
          <a:prstGeom prst="borderCallout1">
            <a:avLst>
              <a:gd name="adj1" fmla="val 18750"/>
              <a:gd name="adj2" fmla="val -8333"/>
              <a:gd name="adj3" fmla="val 1591"/>
              <a:gd name="adj4" fmla="val -39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Hever energien!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BDD39E3B-2D71-B228-2386-7C0D2EEA45D1}"/>
              </a:ext>
            </a:extLst>
          </p:cNvPr>
          <p:cNvSpPr/>
          <p:nvPr/>
        </p:nvSpPr>
        <p:spPr>
          <a:xfrm>
            <a:off x="5138670" y="4980099"/>
            <a:ext cx="2459865" cy="600408"/>
          </a:xfrm>
          <a:prstGeom prst="borderCallout1">
            <a:avLst>
              <a:gd name="adj1" fmla="val 18750"/>
              <a:gd name="adj2" fmla="val -8333"/>
              <a:gd name="adj3" fmla="val 1591"/>
              <a:gd name="adj4" fmla="val -39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Senker energien!</a:t>
            </a:r>
          </a:p>
        </p:txBody>
      </p:sp>
    </p:spTree>
    <p:extLst>
      <p:ext uri="{BB962C8B-B14F-4D97-AF65-F5344CB8AC3E}">
        <p14:creationId xmlns:p14="http://schemas.microsoft.com/office/powerpoint/2010/main" val="376459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2F33-A358-914E-C616-7780BFC7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Eksempler: Konfigurasjoner -&gt; termer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40C2-119A-2B1B-21A5-5B0C1E37250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H: 1s </a:t>
            </a:r>
          </a:p>
          <a:p>
            <a:endParaRPr lang="nb-NO" dirty="0"/>
          </a:p>
          <a:p>
            <a:r>
              <a:rPr lang="nb-NO" dirty="0"/>
              <a:t>He: 1s</a:t>
            </a:r>
            <a:r>
              <a:rPr lang="nb-NO" baseline="30000" dirty="0"/>
              <a:t>2</a:t>
            </a:r>
            <a:r>
              <a:rPr lang="nb-NO" dirty="0"/>
              <a:t>  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r>
              <a:rPr lang="nb-NO" dirty="0"/>
              <a:t>Li: 1s</a:t>
            </a:r>
            <a:r>
              <a:rPr lang="nb-NO" baseline="30000" dirty="0"/>
              <a:t>2</a:t>
            </a:r>
            <a:r>
              <a:rPr lang="nb-NO" dirty="0"/>
              <a:t>2p</a:t>
            </a:r>
          </a:p>
          <a:p>
            <a:endParaRPr lang="nb-NO" dirty="0"/>
          </a:p>
          <a:p>
            <a:r>
              <a:rPr lang="nb-NO" dirty="0"/>
              <a:t>Be: 1s</a:t>
            </a:r>
            <a:r>
              <a:rPr lang="nb-NO" baseline="30000" dirty="0"/>
              <a:t>2</a:t>
            </a:r>
            <a:r>
              <a:rPr lang="nb-NO" dirty="0"/>
              <a:t>2p</a:t>
            </a:r>
            <a:r>
              <a:rPr lang="nb-NO" baseline="30000" dirty="0"/>
              <a:t>2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CA0B0-67F7-BB93-CD83-36A2421D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386626"/>
            <a:ext cx="21336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646D1-8E5A-A8AD-E4E0-5243D5CB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2674150"/>
            <a:ext cx="25273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A63E5-4706-B863-A276-BC14E589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34" y="3378018"/>
            <a:ext cx="21336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76F53C-3157-BDC7-8285-BB2F221E5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516" y="4636629"/>
            <a:ext cx="3251200" cy="393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0F9D0E5-A52A-3215-8F0F-0070050F93AE}"/>
              </a:ext>
            </a:extLst>
          </p:cNvPr>
          <p:cNvGrpSpPr/>
          <p:nvPr/>
        </p:nvGrpSpPr>
        <p:grpSpPr>
          <a:xfrm>
            <a:off x="5951074" y="2032464"/>
            <a:ext cx="1437480" cy="1008360"/>
            <a:chOff x="5951074" y="2032464"/>
            <a:chExt cx="1437480" cy="10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DEFF45-BBE7-6AA7-FE03-C36D6DE2086F}"/>
                    </a:ext>
                  </a:extLst>
                </p14:cNvPr>
                <p14:cNvContentPartPr/>
                <p14:nvPr/>
              </p14:nvContentPartPr>
              <p14:xfrm>
                <a:off x="5951074" y="2667144"/>
                <a:ext cx="229320" cy="37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DEFF45-BBE7-6AA7-FE03-C36D6DE208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3434" y="2649504"/>
                  <a:ext cx="26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C33A34-DB8C-4B0E-652E-7FBFC5D00B45}"/>
                    </a:ext>
                  </a:extLst>
                </p14:cNvPr>
                <p14:cNvContentPartPr/>
                <p14:nvPr/>
              </p14:nvContentPartPr>
              <p14:xfrm>
                <a:off x="5992114" y="2728704"/>
                <a:ext cx="295200" cy="27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C33A34-DB8C-4B0E-652E-7FBFC5D00B4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4114" y="2710704"/>
                  <a:ext cx="3308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B1A26A-295C-2E4F-093C-933A39634DFA}"/>
                    </a:ext>
                  </a:extLst>
                </p14:cNvPr>
                <p14:cNvContentPartPr/>
                <p14:nvPr/>
              </p14:nvContentPartPr>
              <p14:xfrm>
                <a:off x="6375154" y="2032464"/>
                <a:ext cx="38160" cy="46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B1A26A-295C-2E4F-093C-933A39634D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57514" y="2014824"/>
                  <a:ext cx="73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F32018-D80D-9319-7381-F7ABE2F6DF0C}"/>
                    </a:ext>
                  </a:extLst>
                </p14:cNvPr>
                <p14:cNvContentPartPr/>
                <p14:nvPr/>
              </p14:nvContentPartPr>
              <p14:xfrm>
                <a:off x="6413674" y="2033904"/>
                <a:ext cx="99360" cy="21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F32018-D80D-9319-7381-F7ABE2F6DF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6034" y="2016264"/>
                  <a:ext cx="135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9C91DC-086C-09C1-5107-5FE3F2998135}"/>
                    </a:ext>
                  </a:extLst>
                </p14:cNvPr>
                <p14:cNvContentPartPr/>
                <p14:nvPr/>
              </p14:nvContentPartPr>
              <p14:xfrm>
                <a:off x="6545434" y="2271504"/>
                <a:ext cx="182520" cy="238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9C91DC-086C-09C1-5107-5FE3F29981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434" y="2253504"/>
                  <a:ext cx="218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B9F454-96E3-5FE2-4868-42A1B57B3E50}"/>
                    </a:ext>
                  </a:extLst>
                </p14:cNvPr>
                <p14:cNvContentPartPr/>
                <p14:nvPr/>
              </p14:nvContentPartPr>
              <p14:xfrm>
                <a:off x="6826234" y="2328744"/>
                <a:ext cx="221040" cy="23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B9F454-96E3-5FE2-4868-42A1B57B3E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08594" y="2310744"/>
                  <a:ext cx="256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1D83D7-D6DE-6FD8-518A-EC3287319149}"/>
                    </a:ext>
                  </a:extLst>
                </p14:cNvPr>
                <p14:cNvContentPartPr/>
                <p14:nvPr/>
              </p14:nvContentPartPr>
              <p14:xfrm>
                <a:off x="7071754" y="2183664"/>
                <a:ext cx="131760" cy="450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1D83D7-D6DE-6FD8-518A-EC32873191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53754" y="2166024"/>
                  <a:ext cx="167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621253-053E-28C4-2DF3-503BBFA59C12}"/>
                    </a:ext>
                  </a:extLst>
                </p14:cNvPr>
                <p14:cNvContentPartPr/>
                <p14:nvPr/>
              </p14:nvContentPartPr>
              <p14:xfrm>
                <a:off x="7164994" y="2424144"/>
                <a:ext cx="101160" cy="21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621253-053E-28C4-2DF3-503BBFA59C1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47354" y="2406504"/>
                  <a:ext cx="136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2D2179-7B49-091D-276B-99E2A5DC97D0}"/>
                    </a:ext>
                  </a:extLst>
                </p14:cNvPr>
                <p14:cNvContentPartPr/>
                <p14:nvPr/>
              </p14:nvContentPartPr>
              <p14:xfrm>
                <a:off x="7360834" y="2278344"/>
                <a:ext cx="27720" cy="3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2D2179-7B49-091D-276B-99E2A5DC97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2834" y="2260704"/>
                  <a:ext cx="63360" cy="7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1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Repetisjon: Separasjon av variable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E362-852C-FFDA-1F7D-D48DAD90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Term-symboler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F85E-5041-042D-C457-0E3686A3810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Z&lt;40, energien essensielt uavhengig av </a:t>
            </a:r>
            <a:r>
              <a:rPr lang="nb-NO" i="1" dirty="0"/>
              <a:t>M</a:t>
            </a:r>
            <a:r>
              <a:rPr lang="nb-NO" i="1" baseline="-25000" dirty="0"/>
              <a:t>L</a:t>
            </a:r>
            <a:r>
              <a:rPr lang="nb-NO" dirty="0"/>
              <a:t>, </a:t>
            </a:r>
            <a:r>
              <a:rPr lang="nb-NO" i="1" dirty="0"/>
              <a:t>M</a:t>
            </a:r>
            <a:r>
              <a:rPr lang="nb-NO" i="1" baseline="-25000" dirty="0"/>
              <a:t>S</a:t>
            </a:r>
          </a:p>
          <a:p>
            <a:pPr lvl="1"/>
            <a:r>
              <a:rPr lang="nb-NO" dirty="0"/>
              <a:t>Energien bestemt av </a:t>
            </a:r>
            <a:r>
              <a:rPr lang="nb-NO" i="1" dirty="0"/>
              <a:t>L, S</a:t>
            </a:r>
          </a:p>
          <a:p>
            <a:r>
              <a:rPr lang="nb-NO" dirty="0"/>
              <a:t>Praktisk notasjon for en atomær term – settet med tilstander av samme energi</a:t>
            </a:r>
          </a:p>
          <a:p>
            <a:r>
              <a:rPr lang="nb-NO" dirty="0"/>
              <a:t>Total degenerasjon: (2</a:t>
            </a:r>
            <a:r>
              <a:rPr lang="nb-NO" i="1" dirty="0"/>
              <a:t>S</a:t>
            </a:r>
            <a:r>
              <a:rPr lang="nb-NO" dirty="0"/>
              <a:t>+1)(2</a:t>
            </a:r>
            <a:r>
              <a:rPr lang="nb-NO" i="1" dirty="0"/>
              <a:t>L</a:t>
            </a:r>
            <a:r>
              <a:rPr lang="nb-NO" dirty="0"/>
              <a:t>+1)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13FE5-9717-CF3C-6668-E0D9381C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83" y="3258354"/>
            <a:ext cx="3614067" cy="156284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77456A82-FCF6-A1F2-F438-84D6E6B72647}"/>
              </a:ext>
            </a:extLst>
          </p:cNvPr>
          <p:cNvSpPr/>
          <p:nvPr/>
        </p:nvSpPr>
        <p:spPr>
          <a:xfrm>
            <a:off x="4906850" y="4988548"/>
            <a:ext cx="1665668" cy="472845"/>
          </a:xfrm>
          <a:prstGeom prst="borderCallout1">
            <a:avLst>
              <a:gd name="adj1" fmla="val -21571"/>
              <a:gd name="adj2" fmla="val 31460"/>
              <a:gd name="adj3" fmla="val -162184"/>
              <a:gd name="adj4" fmla="val 382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Multiplisitet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9E1EC-6BB8-B0F8-D6D4-5F27CF4342D7}"/>
              </a:ext>
            </a:extLst>
          </p:cNvPr>
          <p:cNvSpPr txBox="1"/>
          <p:nvPr/>
        </p:nvSpPr>
        <p:spPr>
          <a:xfrm>
            <a:off x="8525819" y="2727646"/>
            <a:ext cx="901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S</a:t>
            </a:r>
          </a:p>
          <a:p>
            <a:r>
              <a:rPr lang="nb-NO" sz="2400" dirty="0"/>
              <a:t>P</a:t>
            </a:r>
            <a:br>
              <a:rPr lang="nb-NO" sz="2400" dirty="0"/>
            </a:br>
            <a:r>
              <a:rPr lang="nb-NO" sz="2400" dirty="0"/>
              <a:t>D</a:t>
            </a:r>
          </a:p>
          <a:p>
            <a:r>
              <a:rPr lang="nb-NO" sz="2400" dirty="0"/>
              <a:t>F</a:t>
            </a:r>
          </a:p>
          <a:p>
            <a:r>
              <a:rPr lang="nb-NO" sz="2400" dirty="0"/>
              <a:t>.</a:t>
            </a:r>
          </a:p>
          <a:p>
            <a:r>
              <a:rPr lang="nb-NO" sz="2400" dirty="0"/>
              <a:t>.</a:t>
            </a:r>
          </a:p>
          <a:p>
            <a:r>
              <a:rPr lang="nb-NO" sz="2400" dirty="0"/>
              <a:t>.</a:t>
            </a:r>
          </a:p>
          <a:p>
            <a:endParaRPr lang="nb-NO" sz="24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3F909D3-04BE-8EE9-A420-F1C08D2103D6}"/>
              </a:ext>
            </a:extLst>
          </p:cNvPr>
          <p:cNvSpPr/>
          <p:nvPr/>
        </p:nvSpPr>
        <p:spPr>
          <a:xfrm>
            <a:off x="7650053" y="2768957"/>
            <a:ext cx="695459" cy="2816800"/>
          </a:xfrm>
          <a:prstGeom prst="leftBrace">
            <a:avLst>
              <a:gd name="adj1" fmla="val 8333"/>
              <a:gd name="adj2" fmla="val 4908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442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1B71-12A3-D36D-670C-FE05118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 generere termer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6167-7DBB-4FF5-A471-6859978EA25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Fylte skall/</a:t>
            </a:r>
            <a:r>
              <a:rPr lang="nb-NO" dirty="0" err="1"/>
              <a:t>underskall</a:t>
            </a:r>
            <a:r>
              <a:rPr lang="nb-NO" dirty="0"/>
              <a:t> tilfredsstiller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Kun uparede elektroner og ikke-fylte </a:t>
            </a:r>
            <a:r>
              <a:rPr lang="nb-NO" dirty="0" err="1"/>
              <a:t>underskall</a:t>
            </a:r>
            <a:r>
              <a:rPr lang="nb-NO" dirty="0"/>
              <a:t> trenger å tas med i betraktningen</a:t>
            </a:r>
          </a:p>
          <a:p>
            <a:endParaRPr lang="nb-NO" dirty="0"/>
          </a:p>
          <a:p>
            <a:pPr lvl="2"/>
            <a:r>
              <a:rPr lang="nb-NO" dirty="0"/>
              <a:t>1s</a:t>
            </a:r>
            <a:r>
              <a:rPr lang="nb-NO" baseline="30000" dirty="0"/>
              <a:t>2</a:t>
            </a:r>
            <a:r>
              <a:rPr lang="nb-NO" dirty="0"/>
              <a:t>2s</a:t>
            </a:r>
            <a:r>
              <a:rPr lang="nb-NO" baseline="30000" dirty="0"/>
              <a:t>2</a:t>
            </a:r>
            <a:r>
              <a:rPr lang="nb-NO" dirty="0"/>
              <a:t>2p</a:t>
            </a:r>
            <a:r>
              <a:rPr lang="nb-NO" baseline="30000" dirty="0"/>
              <a:t>2</a:t>
            </a:r>
            <a:r>
              <a:rPr lang="nb-NO" dirty="0"/>
              <a:t> ...</a:t>
            </a:r>
          </a:p>
          <a:p>
            <a:pPr lvl="2"/>
            <a:endParaRPr lang="nb-NO" dirty="0"/>
          </a:p>
          <a:p>
            <a:pPr lvl="2"/>
            <a:endParaRPr lang="nb-NO" dirty="0"/>
          </a:p>
          <a:p>
            <a:pPr lvl="2"/>
            <a:endParaRPr lang="nb-NO" dirty="0"/>
          </a:p>
          <a:p>
            <a:r>
              <a:rPr lang="nb-NO" dirty="0"/>
              <a:t>Generell teori: </a:t>
            </a:r>
            <a:r>
              <a:rPr lang="nb-NO" dirty="0" err="1"/>
              <a:t>Clebsh</a:t>
            </a:r>
            <a:r>
              <a:rPr lang="nb-NO" dirty="0"/>
              <a:t>-</a:t>
            </a:r>
            <a:r>
              <a:rPr lang="nb-NO" dirty="0" err="1"/>
              <a:t>Gordan</a:t>
            </a:r>
            <a:r>
              <a:rPr lang="nb-NO" dirty="0"/>
              <a:t>-ekspansjon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3C2F9-7DD6-A164-58C0-DCCC5B79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10" y="1788545"/>
            <a:ext cx="1955800" cy="393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924D12B-B7AD-89AD-11FB-EC9E44722847}"/>
              </a:ext>
            </a:extLst>
          </p:cNvPr>
          <p:cNvSpPr/>
          <p:nvPr/>
        </p:nvSpPr>
        <p:spPr>
          <a:xfrm rot="16200000">
            <a:off x="1757968" y="3844343"/>
            <a:ext cx="399245" cy="77273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2F51B-75C1-2FE1-94A9-3EE83D3B7836}"/>
              </a:ext>
            </a:extLst>
          </p:cNvPr>
          <p:cNvSpPr txBox="1"/>
          <p:nvPr/>
        </p:nvSpPr>
        <p:spPr>
          <a:xfrm>
            <a:off x="1219200" y="4592413"/>
            <a:ext cx="1967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Fylte </a:t>
            </a:r>
            <a:r>
              <a:rPr lang="nb-NO" sz="1600" dirty="0" err="1"/>
              <a:t>underskall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19928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9189-2295-E575-F1DD-EC8C2ADB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3549-87BA-5D08-D58B-BD9CA3EFFCE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Hydrogen</a:t>
            </a:r>
          </a:p>
          <a:p>
            <a:endParaRPr lang="nb-NO" dirty="0"/>
          </a:p>
          <a:p>
            <a:r>
              <a:rPr lang="nb-NO" dirty="0"/>
              <a:t>Kun en verdi for totalspinn</a:t>
            </a:r>
          </a:p>
          <a:p>
            <a:endParaRPr lang="nb-NO" dirty="0"/>
          </a:p>
          <a:p>
            <a:r>
              <a:rPr lang="nb-NO" dirty="0"/>
              <a:t>Vi ender opp med termene:   </a:t>
            </a:r>
            <a:r>
              <a:rPr lang="nb-NO" baseline="30000" dirty="0"/>
              <a:t>2</a:t>
            </a:r>
            <a:r>
              <a:rPr lang="nb-NO" dirty="0"/>
              <a:t>S    </a:t>
            </a:r>
            <a:r>
              <a:rPr lang="nb-NO" baseline="30000" dirty="0"/>
              <a:t>2</a:t>
            </a:r>
            <a:r>
              <a:rPr lang="nb-NO" dirty="0"/>
              <a:t>P    </a:t>
            </a:r>
            <a:r>
              <a:rPr lang="nb-NO" baseline="30000" dirty="0"/>
              <a:t>2</a:t>
            </a:r>
            <a:r>
              <a:rPr lang="nb-NO" dirty="0"/>
              <a:t>D   .... </a:t>
            </a:r>
          </a:p>
          <a:p>
            <a:r>
              <a:rPr lang="nb-NO" dirty="0"/>
              <a:t>Alle disse har samme </a:t>
            </a:r>
            <a:r>
              <a:rPr lang="nb-NO" i="1" dirty="0"/>
              <a:t>m</a:t>
            </a:r>
          </a:p>
          <a:p>
            <a:r>
              <a:rPr lang="nb-NO" dirty="0"/>
              <a:t>Husker at </a:t>
            </a:r>
            <a:r>
              <a:rPr lang="nb-NO" i="1" dirty="0"/>
              <a:t>m</a:t>
            </a:r>
            <a:r>
              <a:rPr lang="nb-NO" dirty="0"/>
              <a:t> ikke ble påvirket av elektrisk felt ... Naturlig at </a:t>
            </a:r>
            <a:r>
              <a:rPr lang="nb-NO" i="1" dirty="0"/>
              <a:t>m </a:t>
            </a:r>
            <a:r>
              <a:rPr lang="nb-NO" dirty="0"/>
              <a:t>ikke er med i termene.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E9782-738C-4E7B-7088-9C8F2785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32" y="965498"/>
            <a:ext cx="1332941" cy="68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5847F-1325-1A28-6A0F-0D24AF41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53" y="1834293"/>
            <a:ext cx="2399294" cy="7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8335-15B2-A59F-78CF-4C6D79B2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120ABC3-661C-63A5-2033-05FBE62B50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B8445AF-98A4-80F9-1F40-BF5A0932D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3935D4-2E3E-D9C6-0771-F26A2BD69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Hunds regler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4413CE7-353A-70E6-D3AF-F016532F19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C58B-4A23-56A9-D69E-2398658B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Hunds 1. og 2.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C236-B47F-5DAD-D07B-41B63C16B18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Hva er den relative energien til ulike spektroskopiske termer?</a:t>
            </a:r>
          </a:p>
          <a:p>
            <a:endParaRPr lang="nb-NO" dirty="0"/>
          </a:p>
          <a:p>
            <a:r>
              <a:rPr lang="nb-NO" b="1" dirty="0"/>
              <a:t>Regel 1:</a:t>
            </a:r>
            <a:r>
              <a:rPr lang="nb-NO" dirty="0"/>
              <a:t> Termen med </a:t>
            </a:r>
            <a:r>
              <a:rPr lang="nb-NO" u="sng" dirty="0"/>
              <a:t>lavest energi</a:t>
            </a:r>
            <a:r>
              <a:rPr lang="nb-NO" dirty="0"/>
              <a:t> er den med størst spinn-multiplisitet</a:t>
            </a:r>
          </a:p>
          <a:p>
            <a:endParaRPr lang="nb-NO" dirty="0"/>
          </a:p>
          <a:p>
            <a:r>
              <a:rPr lang="nb-NO" b="1" dirty="0"/>
              <a:t>Regel 2: </a:t>
            </a:r>
            <a:r>
              <a:rPr lang="nb-NO" dirty="0"/>
              <a:t>For termer med samme spinn-multiplisitet, er det termen med størst angulærmoment som har </a:t>
            </a:r>
            <a:r>
              <a:rPr lang="nb-NO" u="sng" dirty="0"/>
              <a:t>lavest energi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3208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320A-D507-501D-0838-A1E9B018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537D-73C2-12CB-CA6D-12C85187623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2p</a:t>
            </a:r>
            <a:r>
              <a:rPr lang="nb-NO" baseline="30000" dirty="0"/>
              <a:t>2</a:t>
            </a:r>
          </a:p>
          <a:p>
            <a:r>
              <a:rPr lang="nb-NO" dirty="0"/>
              <a:t>Kombinasjon av spinn og angulærmoment gir disse kandidatene:</a:t>
            </a:r>
          </a:p>
          <a:p>
            <a:pPr lvl="1"/>
            <a:r>
              <a:rPr lang="nb-NO" baseline="30000" dirty="0"/>
              <a:t>1</a:t>
            </a:r>
            <a:r>
              <a:rPr lang="nb-NO" dirty="0"/>
              <a:t>S	</a:t>
            </a:r>
            <a:r>
              <a:rPr lang="nb-NO" baseline="30000" dirty="0"/>
              <a:t>1</a:t>
            </a:r>
            <a:r>
              <a:rPr lang="nb-NO" dirty="0"/>
              <a:t>P	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pPr lvl="1"/>
            <a:r>
              <a:rPr lang="nb-NO" baseline="30000" dirty="0"/>
              <a:t>3</a:t>
            </a:r>
            <a:r>
              <a:rPr lang="nb-NO" dirty="0"/>
              <a:t>S	</a:t>
            </a:r>
            <a:r>
              <a:rPr lang="nb-NO" baseline="30000" dirty="0"/>
              <a:t>3</a:t>
            </a:r>
            <a:r>
              <a:rPr lang="nb-NO" dirty="0"/>
              <a:t>P	</a:t>
            </a:r>
            <a:r>
              <a:rPr lang="nb-NO" baseline="30000" dirty="0"/>
              <a:t>3</a:t>
            </a:r>
            <a:r>
              <a:rPr lang="nb-NO" dirty="0"/>
              <a:t>D</a:t>
            </a:r>
          </a:p>
          <a:p>
            <a:r>
              <a:rPr lang="nb-NO" dirty="0"/>
              <a:t>Eliminasjonen må gjøre systematisk (Tabell 11.1 i boka)</a:t>
            </a:r>
          </a:p>
          <a:p>
            <a:r>
              <a:rPr lang="nb-NO" dirty="0"/>
              <a:t>Regel 1:  </a:t>
            </a:r>
            <a:r>
              <a:rPr lang="nb-NO" baseline="30000" dirty="0"/>
              <a:t>3</a:t>
            </a:r>
            <a:r>
              <a:rPr lang="nb-NO" dirty="0"/>
              <a:t>P lavere energi enn </a:t>
            </a:r>
            <a:r>
              <a:rPr lang="nb-NO" baseline="30000" dirty="0"/>
              <a:t>1</a:t>
            </a:r>
            <a:r>
              <a:rPr lang="nb-NO" dirty="0"/>
              <a:t>S og 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r>
              <a:rPr lang="nb-NO" dirty="0"/>
              <a:t>Regel 2:  1D lavere enn 1S</a:t>
            </a:r>
          </a:p>
          <a:p>
            <a:endParaRPr lang="nb-NO" dirty="0"/>
          </a:p>
          <a:p>
            <a:pPr lvl="2"/>
            <a:r>
              <a:rPr lang="nb-NO" baseline="30000" dirty="0"/>
              <a:t>1</a:t>
            </a:r>
            <a:r>
              <a:rPr lang="nb-NO" dirty="0"/>
              <a:t>D &lt; </a:t>
            </a:r>
            <a:r>
              <a:rPr lang="nb-NO" baseline="30000" dirty="0"/>
              <a:t>1</a:t>
            </a:r>
            <a:r>
              <a:rPr lang="nb-NO" dirty="0"/>
              <a:t>S &lt; </a:t>
            </a:r>
            <a:r>
              <a:rPr lang="nb-NO" baseline="30000" dirty="0"/>
              <a:t>1</a:t>
            </a:r>
            <a:r>
              <a:rPr lang="nb-NO" dirty="0"/>
              <a:t>D</a:t>
            </a:r>
          </a:p>
          <a:p>
            <a:r>
              <a:rPr lang="nb-NO" dirty="0"/>
              <a:t>Alle termer for en konfigurasjon kan således ordnes!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07A88-0FDA-27A6-A835-D30251EE8C89}"/>
              </a:ext>
            </a:extLst>
          </p:cNvPr>
          <p:cNvGrpSpPr/>
          <p:nvPr/>
        </p:nvGrpSpPr>
        <p:grpSpPr>
          <a:xfrm>
            <a:off x="3084109" y="2547578"/>
            <a:ext cx="590040" cy="281880"/>
            <a:chOff x="3084109" y="2547578"/>
            <a:chExt cx="5900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258A8A-E6F0-E99B-5CE0-85ED000BEBDF}"/>
                    </a:ext>
                  </a:extLst>
                </p14:cNvPr>
                <p14:cNvContentPartPr/>
                <p14:nvPr/>
              </p14:nvContentPartPr>
              <p14:xfrm>
                <a:off x="3093469" y="2551538"/>
                <a:ext cx="482040" cy="27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258A8A-E6F0-E99B-5CE0-85ED000BEB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4829" y="2542898"/>
                  <a:ext cx="499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FC243D-E0D7-7956-31D9-C16FFB80DD4C}"/>
                    </a:ext>
                  </a:extLst>
                </p14:cNvPr>
                <p14:cNvContentPartPr/>
                <p14:nvPr/>
              </p14:nvContentPartPr>
              <p14:xfrm>
                <a:off x="3084109" y="2547578"/>
                <a:ext cx="590040" cy="19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FC243D-E0D7-7956-31D9-C16FFB80DD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5469" y="2538578"/>
                  <a:ext cx="60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21427-102C-0CF4-01C3-D5FF174BBA13}"/>
              </a:ext>
            </a:extLst>
          </p:cNvPr>
          <p:cNvGrpSpPr/>
          <p:nvPr/>
        </p:nvGrpSpPr>
        <p:grpSpPr>
          <a:xfrm>
            <a:off x="2164309" y="2099018"/>
            <a:ext cx="474480" cy="232200"/>
            <a:chOff x="2164309" y="2099018"/>
            <a:chExt cx="4744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A42319-FD37-C9BA-9B09-CEC3C1B5C5D2}"/>
                    </a:ext>
                  </a:extLst>
                </p14:cNvPr>
                <p14:cNvContentPartPr/>
                <p14:nvPr/>
              </p14:nvContentPartPr>
              <p14:xfrm>
                <a:off x="2164309" y="2144018"/>
                <a:ext cx="474480" cy="11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A42319-FD37-C9BA-9B09-CEC3C1B5C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5309" y="2135018"/>
                  <a:ext cx="492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14EA91-3749-29E8-03E9-EB8009578542}"/>
                    </a:ext>
                  </a:extLst>
                </p14:cNvPr>
                <p14:cNvContentPartPr/>
                <p14:nvPr/>
              </p14:nvContentPartPr>
              <p14:xfrm>
                <a:off x="2218669" y="2099018"/>
                <a:ext cx="415440" cy="23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14EA91-3749-29E8-03E9-EB80095785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669" y="2090018"/>
                  <a:ext cx="4330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EF775F-9BF0-9A72-1E4B-5397C7FBAFD9}"/>
                  </a:ext>
                </a:extLst>
              </p14:cNvPr>
              <p14:cNvContentPartPr/>
              <p14:nvPr/>
            </p14:nvContentPartPr>
            <p14:xfrm>
              <a:off x="988909" y="2541458"/>
              <a:ext cx="47340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EF775F-9BF0-9A72-1E4B-5397C7FBAF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0269" y="2532818"/>
                <a:ext cx="491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884F43-9B1B-00FA-6E38-17F725240405}"/>
                  </a:ext>
                </a:extLst>
              </p14:cNvPr>
              <p14:cNvContentPartPr/>
              <p14:nvPr/>
            </p14:nvContentPartPr>
            <p14:xfrm>
              <a:off x="1086469" y="2518058"/>
              <a:ext cx="488160" cy="241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884F43-9B1B-00FA-6E38-17F7252404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7829" y="2509418"/>
                <a:ext cx="50580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24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F2F13BB-1096-D95A-F9A0-264B875186E1}"/>
              </a:ext>
            </a:extLst>
          </p:cNvPr>
          <p:cNvSpPr/>
          <p:nvPr/>
        </p:nvSpPr>
        <p:spPr>
          <a:xfrm>
            <a:off x="11244339" y="3673612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0BD39-DB34-9D17-6317-3DB73C1F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Konsekvens av Hunds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37C5-C3D6-4ACE-625D-7417040D4A6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Plassering av elektroner i atomers grunntilstand: Tillegg til </a:t>
            </a:r>
            <a:r>
              <a:rPr lang="nb-NO" dirty="0" err="1"/>
              <a:t>aufbau</a:t>
            </a:r>
            <a:endParaRPr lang="nb-NO" dirty="0"/>
          </a:p>
          <a:p>
            <a:r>
              <a:rPr lang="nb-NO" u="sng" dirty="0"/>
              <a:t>Antall uparede elektroner må maksimeres først</a:t>
            </a:r>
          </a:p>
          <a:p>
            <a:r>
              <a:rPr lang="nb-NO" dirty="0" err="1"/>
              <a:t>Cr</a:t>
            </a:r>
            <a:r>
              <a:rPr lang="nb-NO" dirty="0"/>
              <a:t>-atomet eksempel på hvor vi har unntak fra </a:t>
            </a:r>
            <a:r>
              <a:rPr lang="nb-NO" dirty="0" err="1"/>
              <a:t>aufbau</a:t>
            </a:r>
            <a:endParaRPr lang="nb-NO" dirty="0"/>
          </a:p>
        </p:txBody>
      </p:sp>
      <p:pic>
        <p:nvPicPr>
          <p:cNvPr id="7" name="Picture 6" descr="A diagram of numbers and equations&#10;&#10;Description automatically generated">
            <a:extLst>
              <a:ext uri="{FF2B5EF4-FFF2-40B4-BE49-F238E27FC236}">
                <a16:creationId xmlns:a16="http://schemas.microsoft.com/office/drawing/2014/main" id="{71F7912B-A0F7-08BC-5BB7-CF9725D24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6" y="2723819"/>
            <a:ext cx="3454643" cy="341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447A5-9AB8-D0DC-7D86-5285D9FBB774}"/>
              </a:ext>
            </a:extLst>
          </p:cNvPr>
          <p:cNvSpPr/>
          <p:nvPr/>
        </p:nvSpPr>
        <p:spPr>
          <a:xfrm>
            <a:off x="5818430" y="434480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B6C146-C9B8-7995-6045-AD7A545B9B7A}"/>
              </a:ext>
            </a:extLst>
          </p:cNvPr>
          <p:cNvSpPr/>
          <p:nvPr/>
        </p:nvSpPr>
        <p:spPr>
          <a:xfrm>
            <a:off x="5146865" y="364514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0AA53-A645-FD5B-082D-C21C0B61F909}"/>
              </a:ext>
            </a:extLst>
          </p:cNvPr>
          <p:cNvSpPr/>
          <p:nvPr/>
        </p:nvSpPr>
        <p:spPr>
          <a:xfrm>
            <a:off x="5818429" y="3645142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31FD7-50A2-A8CA-ADA8-7C8A15FD6341}"/>
              </a:ext>
            </a:extLst>
          </p:cNvPr>
          <p:cNvSpPr/>
          <p:nvPr/>
        </p:nvSpPr>
        <p:spPr>
          <a:xfrm>
            <a:off x="6430069" y="3645141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CF403-79C5-41EC-1BEA-BA6AB101922D}"/>
              </a:ext>
            </a:extLst>
          </p:cNvPr>
          <p:cNvCxnSpPr/>
          <p:nvPr/>
        </p:nvCxnSpPr>
        <p:spPr>
          <a:xfrm flipV="1">
            <a:off x="6102447" y="4430011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2CF176-AB1E-DE89-884C-4269761D751D}"/>
              </a:ext>
            </a:extLst>
          </p:cNvPr>
          <p:cNvCxnSpPr>
            <a:cxnSpLocks/>
          </p:cNvCxnSpPr>
          <p:nvPr/>
        </p:nvCxnSpPr>
        <p:spPr>
          <a:xfrm>
            <a:off x="5936195" y="4430011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67463-D833-C5B1-D3AA-4DB8EC42110E}"/>
              </a:ext>
            </a:extLst>
          </p:cNvPr>
          <p:cNvCxnSpPr/>
          <p:nvPr/>
        </p:nvCxnSpPr>
        <p:spPr>
          <a:xfrm flipV="1">
            <a:off x="5271174" y="369988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AC06AB-8243-392F-1FC3-F237DF73C513}"/>
              </a:ext>
            </a:extLst>
          </p:cNvPr>
          <p:cNvCxnSpPr>
            <a:cxnSpLocks/>
          </p:cNvCxnSpPr>
          <p:nvPr/>
        </p:nvCxnSpPr>
        <p:spPr>
          <a:xfrm>
            <a:off x="5403174" y="3709567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1832E-9791-4F12-1960-AA47317552D2}"/>
              </a:ext>
            </a:extLst>
          </p:cNvPr>
          <p:cNvSpPr/>
          <p:nvPr/>
        </p:nvSpPr>
        <p:spPr>
          <a:xfrm>
            <a:off x="9994339" y="4258229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43465-E82A-3117-940A-EBB3D8C8CEC0}"/>
              </a:ext>
            </a:extLst>
          </p:cNvPr>
          <p:cNvCxnSpPr/>
          <p:nvPr/>
        </p:nvCxnSpPr>
        <p:spPr>
          <a:xfrm flipV="1">
            <a:off x="11372865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332215-B385-780E-3886-A3C14E2D0728}"/>
              </a:ext>
            </a:extLst>
          </p:cNvPr>
          <p:cNvSpPr txBox="1"/>
          <p:nvPr/>
        </p:nvSpPr>
        <p:spPr>
          <a:xfrm>
            <a:off x="7893371" y="3688828"/>
            <a:ext cx="6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3d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31389E-3BC9-30F2-3D7A-B039AA034071}"/>
              </a:ext>
            </a:extLst>
          </p:cNvPr>
          <p:cNvSpPr txBox="1"/>
          <p:nvPr/>
        </p:nvSpPr>
        <p:spPr>
          <a:xfrm>
            <a:off x="7912063" y="4401393"/>
            <a:ext cx="6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4s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9492D6-4D51-C233-31E5-DF17A9C46244}"/>
              </a:ext>
            </a:extLst>
          </p:cNvPr>
          <p:cNvSpPr/>
          <p:nvPr/>
        </p:nvSpPr>
        <p:spPr>
          <a:xfrm>
            <a:off x="4496402" y="3645140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84E327-E1AD-0E5C-C56E-52F8C3AFCBFF}"/>
              </a:ext>
            </a:extLst>
          </p:cNvPr>
          <p:cNvCxnSpPr>
            <a:cxnSpLocks/>
          </p:cNvCxnSpPr>
          <p:nvPr/>
        </p:nvCxnSpPr>
        <p:spPr>
          <a:xfrm flipV="1">
            <a:off x="4620711" y="369988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E2D44A-E5F0-B73F-269E-AEE99CE9F41C}"/>
              </a:ext>
            </a:extLst>
          </p:cNvPr>
          <p:cNvCxnSpPr>
            <a:cxnSpLocks/>
          </p:cNvCxnSpPr>
          <p:nvPr/>
        </p:nvCxnSpPr>
        <p:spPr>
          <a:xfrm>
            <a:off x="4752711" y="3709567"/>
            <a:ext cx="0" cy="358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17474B-AEFF-8552-C5FE-5D9CEF191446}"/>
              </a:ext>
            </a:extLst>
          </p:cNvPr>
          <p:cNvSpPr/>
          <p:nvPr/>
        </p:nvSpPr>
        <p:spPr>
          <a:xfrm>
            <a:off x="7095817" y="3634765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21700C-C3D7-6F46-67CA-4F30A95589CB}"/>
              </a:ext>
            </a:extLst>
          </p:cNvPr>
          <p:cNvSpPr/>
          <p:nvPr/>
        </p:nvSpPr>
        <p:spPr>
          <a:xfrm>
            <a:off x="9295387" y="3683987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675CE6-EA8A-7686-E2A2-FBBB97ED67DD}"/>
              </a:ext>
            </a:extLst>
          </p:cNvPr>
          <p:cNvSpPr/>
          <p:nvPr/>
        </p:nvSpPr>
        <p:spPr>
          <a:xfrm>
            <a:off x="9966951" y="3683989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3EC31-B41D-3D9D-6406-2D6045E085F9}"/>
              </a:ext>
            </a:extLst>
          </p:cNvPr>
          <p:cNvSpPr/>
          <p:nvPr/>
        </p:nvSpPr>
        <p:spPr>
          <a:xfrm>
            <a:off x="10578591" y="3683988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534EB5-695A-8F7C-FC72-882ABE97146D}"/>
              </a:ext>
            </a:extLst>
          </p:cNvPr>
          <p:cNvCxnSpPr/>
          <p:nvPr/>
        </p:nvCxnSpPr>
        <p:spPr>
          <a:xfrm flipV="1">
            <a:off x="9419696" y="3738727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49A392-C862-3CC1-CABB-70790645E4DA}"/>
              </a:ext>
            </a:extLst>
          </p:cNvPr>
          <p:cNvCxnSpPr/>
          <p:nvPr/>
        </p:nvCxnSpPr>
        <p:spPr>
          <a:xfrm flipV="1">
            <a:off x="10084717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A5B6E-4B7C-3D12-EA41-310917EA231F}"/>
              </a:ext>
            </a:extLst>
          </p:cNvPr>
          <p:cNvSpPr/>
          <p:nvPr/>
        </p:nvSpPr>
        <p:spPr>
          <a:xfrm>
            <a:off x="8644924" y="3683987"/>
            <a:ext cx="484909" cy="484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F3B665-C9E1-D919-D58A-F5042FBC0EEF}"/>
              </a:ext>
            </a:extLst>
          </p:cNvPr>
          <p:cNvCxnSpPr>
            <a:cxnSpLocks/>
          </p:cNvCxnSpPr>
          <p:nvPr/>
        </p:nvCxnSpPr>
        <p:spPr>
          <a:xfrm flipV="1">
            <a:off x="8769233" y="3738727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0180BB-1960-022C-A7C7-58E50199FA8B}"/>
              </a:ext>
            </a:extLst>
          </p:cNvPr>
          <p:cNvCxnSpPr/>
          <p:nvPr/>
        </p:nvCxnSpPr>
        <p:spPr>
          <a:xfrm flipV="1">
            <a:off x="10084717" y="4344800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BD6BE16-F4B0-7B4A-152E-1380E6353AF5}"/>
              </a:ext>
            </a:extLst>
          </p:cNvPr>
          <p:cNvCxnSpPr/>
          <p:nvPr/>
        </p:nvCxnSpPr>
        <p:spPr>
          <a:xfrm flipV="1">
            <a:off x="10680463" y="3748414"/>
            <a:ext cx="0" cy="356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96B8964-3684-E043-EEA3-428440008D09}"/>
              </a:ext>
            </a:extLst>
          </p:cNvPr>
          <p:cNvSpPr txBox="1"/>
          <p:nvPr/>
        </p:nvSpPr>
        <p:spPr>
          <a:xfrm>
            <a:off x="4752711" y="5389418"/>
            <a:ext cx="234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 err="1"/>
              <a:t>Aufbau</a:t>
            </a:r>
            <a:endParaRPr lang="nb-NO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12B0ED-41D0-27E6-D1FB-C24175B7A33F}"/>
              </a:ext>
            </a:extLst>
          </p:cNvPr>
          <p:cNvSpPr txBox="1"/>
          <p:nvPr/>
        </p:nvSpPr>
        <p:spPr>
          <a:xfrm>
            <a:off x="9029759" y="5389418"/>
            <a:ext cx="234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Hunds regel</a:t>
            </a:r>
          </a:p>
        </p:txBody>
      </p:sp>
    </p:spTree>
    <p:extLst>
      <p:ext uri="{BB962C8B-B14F-4D97-AF65-F5344CB8AC3E}">
        <p14:creationId xmlns:p14="http://schemas.microsoft.com/office/powerpoint/2010/main" val="141652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F048-45A8-031F-3941-72EBDB04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DC46651-80CC-2D3B-9048-3211D489585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140615"/>
            <a:ext cx="11433175" cy="48593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14573-4F8C-01C7-6F5A-B23893412D81}"/>
              </a:ext>
            </a:extLst>
          </p:cNvPr>
          <p:cNvSpPr txBox="1"/>
          <p:nvPr/>
        </p:nvSpPr>
        <p:spPr>
          <a:xfrm>
            <a:off x="8465129" y="5999959"/>
            <a:ext cx="271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76803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737-2BCE-481C-AC1A-F6A49E02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BF869FF9-AFC1-DD0E-3039-521770A1C5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DFC5CBC-418C-6996-09B6-7DB99FEA0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E6B5605-43F2-7D38-AF96-0CA2EAA85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Spinn-bane-kobling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2E471C-5F8C-9D66-D0AB-2CE6D681E7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2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ADBB-5E2B-335E-93D5-13A5E75A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Spinn-Bane-kobling splitter termer i nivåer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2625-FB0A-A8C6-43EE-527AEC1FB2B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Z &gt; 40: Spinn-bane-kobling begynner å bli stor</a:t>
            </a:r>
          </a:p>
          <a:p>
            <a:r>
              <a:rPr lang="nb-NO" dirty="0"/>
              <a:t>H: Elektronet ser et magnetfelt satt opp av protonet. Magnetfeltet kobler til spinnet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b="1" i="1" dirty="0"/>
              <a:t>L</a:t>
            </a:r>
            <a:r>
              <a:rPr lang="nb-NO" dirty="0"/>
              <a:t> ikke lenger kommuterende, men </a:t>
            </a:r>
            <a:r>
              <a:rPr lang="nb-NO" b="1" i="1" dirty="0"/>
              <a:t>J</a:t>
            </a:r>
            <a:r>
              <a:rPr lang="nb-NO" dirty="0"/>
              <a:t> = </a:t>
            </a:r>
            <a:r>
              <a:rPr lang="nb-NO" b="1" i="1" dirty="0"/>
              <a:t>S</a:t>
            </a:r>
            <a:r>
              <a:rPr lang="nb-NO" dirty="0"/>
              <a:t> + </a:t>
            </a:r>
            <a:r>
              <a:rPr lang="nb-NO" b="1" i="1" dirty="0"/>
              <a:t>L</a:t>
            </a:r>
            <a:r>
              <a:rPr lang="nb-NO" dirty="0"/>
              <a:t> kommuterer!</a:t>
            </a:r>
          </a:p>
          <a:p>
            <a:pPr lvl="1"/>
            <a:r>
              <a:rPr lang="nb-NO" dirty="0"/>
              <a:t>Vi må gå fra total </a:t>
            </a:r>
            <a:r>
              <a:rPr lang="nb-NO" b="1" i="1" dirty="0"/>
              <a:t>L</a:t>
            </a:r>
            <a:r>
              <a:rPr lang="nb-NO" i="1" dirty="0"/>
              <a:t> </a:t>
            </a:r>
            <a:r>
              <a:rPr lang="nb-NO" dirty="0"/>
              <a:t>til total</a:t>
            </a:r>
            <a:r>
              <a:rPr lang="nb-NO" i="1" dirty="0"/>
              <a:t> </a:t>
            </a:r>
            <a:r>
              <a:rPr lang="nb-NO" b="1" i="1" dirty="0"/>
              <a:t>J</a:t>
            </a:r>
            <a:endParaRPr lang="nb-NO" b="1" dirty="0"/>
          </a:p>
          <a:p>
            <a:r>
              <a:rPr lang="nb-NO" dirty="0"/>
              <a:t>Kvantetallene </a:t>
            </a:r>
            <a:r>
              <a:rPr lang="nb-NO" i="1" dirty="0"/>
              <a:t>J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i="1" baseline="-25000" dirty="0"/>
              <a:t>J</a:t>
            </a:r>
            <a:r>
              <a:rPr lang="nb-NO" i="1" dirty="0"/>
              <a:t> </a:t>
            </a:r>
            <a:r>
              <a:rPr lang="nb-NO" dirty="0"/>
              <a:t>bestemmer nå energien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F4296-02F2-2882-2B1D-2E92612F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2413000"/>
            <a:ext cx="31242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30F88-FCCC-BC6F-B78B-9CD8C338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4753209"/>
            <a:ext cx="3395500" cy="1472747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BAFD7E47-085E-4A4E-F68E-5702641452CC}"/>
              </a:ext>
            </a:extLst>
          </p:cNvPr>
          <p:cNvSpPr/>
          <p:nvPr/>
        </p:nvSpPr>
        <p:spPr>
          <a:xfrm>
            <a:off x="8672946" y="3570984"/>
            <a:ext cx="3255818" cy="1794164"/>
          </a:xfrm>
          <a:prstGeom prst="borderCallout1">
            <a:avLst>
              <a:gd name="adj1" fmla="val 33405"/>
              <a:gd name="adj2" fmla="val -4503"/>
              <a:gd name="adj3" fmla="val 101923"/>
              <a:gd name="adj4" fmla="val -396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For tunge atomer må vi ha med </a:t>
            </a:r>
            <a:r>
              <a:rPr lang="nb-NO" sz="1600" i="1" dirty="0"/>
              <a:t>J </a:t>
            </a:r>
            <a:r>
              <a:rPr lang="nb-NO" sz="1600" dirty="0"/>
              <a:t>for å bestemme energien.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 For lette atomer </a:t>
            </a:r>
            <a:r>
              <a:rPr lang="nb-NO" sz="1600" i="1" dirty="0"/>
              <a:t>kan</a:t>
            </a:r>
            <a:r>
              <a:rPr lang="nb-NO" sz="1600" dirty="0"/>
              <a:t> vi ta med </a:t>
            </a:r>
            <a:r>
              <a:rPr lang="nb-NO" sz="1600" i="1" dirty="0"/>
              <a:t>J, men tilstandene er degenerert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16671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DF5010-4ED3-D0E0-1185-DE88ED20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 tilbakeblikk på løsningen av H-atomet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FADBA0-2105-B949-8835-E3417314FDA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går igjennom på tavla</a:t>
            </a:r>
          </a:p>
          <a:p>
            <a:r>
              <a:rPr lang="nb-NO" dirty="0"/>
              <a:t>Separasjon av variable</a:t>
            </a:r>
          </a:p>
          <a:p>
            <a:r>
              <a:rPr lang="nb-NO" dirty="0"/>
              <a:t>Identifikasjon av angulærmoment som sentralt konsept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B7F5-057C-4A54-BD84-3E23306CD0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44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6EF9-1E66-B914-BF08-ADE15C1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Finstruktur i hydrogen</a:t>
            </a:r>
          </a:p>
        </p:txBody>
      </p:sp>
      <p:pic>
        <p:nvPicPr>
          <p:cNvPr id="5" name="Content Placeholder 4" descr="A diagram of energy&#10;&#10;Description automatically generated">
            <a:extLst>
              <a:ext uri="{FF2B5EF4-FFF2-40B4-BE49-F238E27FC236}">
                <a16:creationId xmlns:a16="http://schemas.microsoft.com/office/drawing/2014/main" id="{A4FEC4B2-8ACD-F180-AABC-2C14C16258D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45" y="942176"/>
            <a:ext cx="8078474" cy="5753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EC0D6-3BCD-8201-AF20-6E36A484A12D}"/>
              </a:ext>
            </a:extLst>
          </p:cNvPr>
          <p:cNvSpPr txBox="1"/>
          <p:nvPr/>
        </p:nvSpPr>
        <p:spPr>
          <a:xfrm>
            <a:off x="8908474" y="3528171"/>
            <a:ext cx="271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43675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349D-8A37-E016-C8D0-1DD18F44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 på tavla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F1332-1583-117C-258F-13B47E6B1F6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0307A517-E5AA-ECAE-A583-80867AB9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083366"/>
            <a:ext cx="8661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1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1669-ED98-4CDF-4121-F84BC33D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Hunds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BCF8B-B27E-D29E-5F77-A7A0F8916C9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b="1" dirty="0"/>
              <a:t>Regel 3: </a:t>
            </a:r>
          </a:p>
          <a:p>
            <a:pPr lvl="1"/>
            <a:r>
              <a:rPr lang="nb-NO" dirty="0"/>
              <a:t>Hvis det </a:t>
            </a:r>
            <a:r>
              <a:rPr lang="nb-NO" dirty="0" err="1"/>
              <a:t>ufylte</a:t>
            </a:r>
            <a:r>
              <a:rPr lang="nb-NO" dirty="0"/>
              <a:t> </a:t>
            </a:r>
            <a:r>
              <a:rPr lang="nb-NO" dirty="0" err="1"/>
              <a:t>underskall</a:t>
            </a:r>
            <a:r>
              <a:rPr lang="nb-NO" dirty="0"/>
              <a:t> er eksakt halvfullt eller mer, er det høyest </a:t>
            </a:r>
            <a:r>
              <a:rPr lang="nb-NO" i="1" dirty="0"/>
              <a:t>J </a:t>
            </a:r>
            <a:r>
              <a:rPr lang="nb-NO" dirty="0"/>
              <a:t>som har lavest energi.</a:t>
            </a:r>
          </a:p>
          <a:p>
            <a:pPr lvl="1"/>
            <a:r>
              <a:rPr lang="nb-NO" dirty="0"/>
              <a:t>Dersom underskallet er mindre enn halvfullt, er det lavest </a:t>
            </a:r>
            <a:r>
              <a:rPr lang="nb-NO" i="1" dirty="0"/>
              <a:t>J </a:t>
            </a:r>
            <a:r>
              <a:rPr lang="nb-NO" dirty="0"/>
              <a:t>som har lavest energi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856CADD6-FC50-D74F-01DB-50EE83F14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1" y="3387823"/>
            <a:ext cx="9734194" cy="28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52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B81D-B680-EFD2-74BE-8783A1E3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Karbon i </a:t>
            </a:r>
            <a:r>
              <a:rPr lang="nb-NO" dirty="0" err="1"/>
              <a:t>grunntilstant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2806-32C7-C732-090E-51B3B9E6F91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198267" cy="4975236"/>
          </a:xfrm>
        </p:spPr>
        <p:txBody>
          <a:bodyPr/>
          <a:lstStyle/>
          <a:p>
            <a:r>
              <a:rPr lang="nb-NO" dirty="0" err="1"/>
              <a:t>Knfigurasjon</a:t>
            </a:r>
            <a:r>
              <a:rPr lang="nb-NO" dirty="0"/>
              <a:t>: 1s</a:t>
            </a:r>
            <a:r>
              <a:rPr lang="nb-NO" baseline="30000" dirty="0"/>
              <a:t>2</a:t>
            </a:r>
            <a:r>
              <a:rPr lang="nb-NO" dirty="0"/>
              <a:t>2s</a:t>
            </a:r>
            <a:r>
              <a:rPr lang="nb-NO" baseline="30000" dirty="0"/>
              <a:t>2</a:t>
            </a:r>
            <a:r>
              <a:rPr lang="nb-NO" u="sng" dirty="0"/>
              <a:t>2p</a:t>
            </a:r>
            <a:r>
              <a:rPr lang="nb-NO" u="sng" baseline="30000" dirty="0"/>
              <a:t>2</a:t>
            </a:r>
          </a:p>
          <a:p>
            <a:r>
              <a:rPr lang="nb-NO" dirty="0"/>
              <a:t> </a:t>
            </a:r>
            <a:r>
              <a:rPr lang="nb-NO" i="1" dirty="0"/>
              <a:t>l</a:t>
            </a:r>
            <a:r>
              <a:rPr lang="nb-NO" baseline="-25000" dirty="0"/>
              <a:t>1</a:t>
            </a:r>
            <a:r>
              <a:rPr lang="nb-NO" dirty="0"/>
              <a:t> = </a:t>
            </a:r>
            <a:r>
              <a:rPr lang="nb-NO" i="1" dirty="0"/>
              <a:t>l</a:t>
            </a:r>
            <a:r>
              <a:rPr lang="nb-NO" baseline="-25000" dirty="0"/>
              <a:t>2</a:t>
            </a:r>
            <a:r>
              <a:rPr lang="nb-NO" dirty="0"/>
              <a:t> = 1, </a:t>
            </a:r>
            <a:r>
              <a:rPr lang="nb-NO" i="1" dirty="0"/>
              <a:t>s</a:t>
            </a:r>
            <a:r>
              <a:rPr lang="nb-NO" baseline="-25000" dirty="0"/>
              <a:t>1</a:t>
            </a:r>
            <a:r>
              <a:rPr lang="nb-NO" dirty="0"/>
              <a:t> = </a:t>
            </a:r>
            <a:r>
              <a:rPr lang="nb-NO" i="1" dirty="0"/>
              <a:t>s</a:t>
            </a:r>
            <a:r>
              <a:rPr lang="nb-NO" baseline="-25000" dirty="0"/>
              <a:t>2</a:t>
            </a:r>
            <a:r>
              <a:rPr lang="nb-NO" dirty="0"/>
              <a:t> = ½ </a:t>
            </a:r>
          </a:p>
          <a:p>
            <a:r>
              <a:rPr lang="nb-NO" dirty="0"/>
              <a:t>Mulige verdier for </a:t>
            </a:r>
            <a:r>
              <a:rPr lang="nb-NO" i="1" dirty="0"/>
              <a:t>L </a:t>
            </a:r>
            <a:r>
              <a:rPr lang="nb-NO" dirty="0"/>
              <a:t>er 0, 1, 2 --&gt; S, P, D-termer</a:t>
            </a:r>
          </a:p>
          <a:p>
            <a:r>
              <a:rPr lang="nb-NO" dirty="0"/>
              <a:t>Mulige verdier for </a:t>
            </a:r>
            <a:r>
              <a:rPr lang="nb-NO" i="1" dirty="0"/>
              <a:t>S</a:t>
            </a:r>
            <a:r>
              <a:rPr lang="nb-NO" dirty="0"/>
              <a:t> er 0 og 1 --&gt; </a:t>
            </a:r>
            <a:r>
              <a:rPr lang="nb-NO" dirty="0" err="1"/>
              <a:t>singlett</a:t>
            </a:r>
            <a:r>
              <a:rPr lang="nb-NO" dirty="0"/>
              <a:t> og triplett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 og D </a:t>
            </a:r>
            <a:r>
              <a:rPr lang="nb-NO" u="sng" dirty="0"/>
              <a:t>vil ha symmetriske romfunksjoner</a:t>
            </a:r>
            <a:r>
              <a:rPr lang="nb-NO" dirty="0"/>
              <a:t>, P antisymmetrisk</a:t>
            </a:r>
          </a:p>
          <a:p>
            <a:pPr lvl="1"/>
            <a:r>
              <a:rPr lang="nb-NO" dirty="0"/>
              <a:t>Dette eliminerer 3S, 1P, 3D</a:t>
            </a:r>
          </a:p>
          <a:p>
            <a:r>
              <a:rPr lang="nb-NO" dirty="0"/>
              <a:t>Vi kan bruke Hunds regel for å ordne energiene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D0A8-EE44-EB73-0238-CA912922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5" y="3570984"/>
            <a:ext cx="2082800" cy="939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21458-CC48-414A-EBB1-6CF8D84CE589}"/>
              </a:ext>
            </a:extLst>
          </p:cNvPr>
          <p:cNvGrpSpPr/>
          <p:nvPr/>
        </p:nvGrpSpPr>
        <p:grpSpPr>
          <a:xfrm>
            <a:off x="4904629" y="4127618"/>
            <a:ext cx="453960" cy="422640"/>
            <a:chOff x="4904629" y="4127618"/>
            <a:chExt cx="4539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DFB431-915F-A70A-3865-AF08ADAFEF61}"/>
                    </a:ext>
                  </a:extLst>
                </p14:cNvPr>
                <p14:cNvContentPartPr/>
                <p14:nvPr/>
              </p14:nvContentPartPr>
              <p14:xfrm>
                <a:off x="4934869" y="4127618"/>
                <a:ext cx="423720" cy="42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DFB431-915F-A70A-3865-AF08ADAFEF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17229" y="4109978"/>
                  <a:ext cx="459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812B81-B782-B183-AF70-D0A1A2DE74E1}"/>
                    </a:ext>
                  </a:extLst>
                </p14:cNvPr>
                <p14:cNvContentPartPr/>
                <p14:nvPr/>
              </p14:nvContentPartPr>
              <p14:xfrm>
                <a:off x="4904629" y="4137338"/>
                <a:ext cx="352440" cy="36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812B81-B782-B183-AF70-D0A1A2DE74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6989" y="4119698"/>
                  <a:ext cx="38808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660E16-A952-0230-7ADB-918A05B70F17}"/>
              </a:ext>
            </a:extLst>
          </p:cNvPr>
          <p:cNvGrpSpPr/>
          <p:nvPr/>
        </p:nvGrpSpPr>
        <p:grpSpPr>
          <a:xfrm>
            <a:off x="5707429" y="3564218"/>
            <a:ext cx="409320" cy="345240"/>
            <a:chOff x="5707429" y="3564218"/>
            <a:chExt cx="4093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2E4A7A-3C61-E505-9D57-A8EA5156B40B}"/>
                    </a:ext>
                  </a:extLst>
                </p14:cNvPr>
                <p14:cNvContentPartPr/>
                <p14:nvPr/>
              </p14:nvContentPartPr>
              <p14:xfrm>
                <a:off x="5749909" y="3564218"/>
                <a:ext cx="366840" cy="34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2E4A7A-3C61-E505-9D57-A8EA5156B4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1909" y="3546578"/>
                  <a:ext cx="402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03484-EEB1-EA16-65C2-7AC417A1C71D}"/>
                    </a:ext>
                  </a:extLst>
                </p14:cNvPr>
                <p14:cNvContentPartPr/>
                <p14:nvPr/>
              </p14:nvContentPartPr>
              <p14:xfrm>
                <a:off x="5707429" y="3628658"/>
                <a:ext cx="16560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03484-EEB1-EA16-65C2-7AC417A1C7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89789" y="3610658"/>
                  <a:ext cx="2012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84B95-94CC-D052-786B-5EEA899FF963}"/>
              </a:ext>
            </a:extLst>
          </p:cNvPr>
          <p:cNvGrpSpPr/>
          <p:nvPr/>
        </p:nvGrpSpPr>
        <p:grpSpPr>
          <a:xfrm>
            <a:off x="6412309" y="4156778"/>
            <a:ext cx="376200" cy="304200"/>
            <a:chOff x="6412309" y="4156778"/>
            <a:chExt cx="3762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E34025-782C-1810-18DC-938C1B455137}"/>
                    </a:ext>
                  </a:extLst>
                </p14:cNvPr>
                <p14:cNvContentPartPr/>
                <p14:nvPr/>
              </p14:nvContentPartPr>
              <p14:xfrm>
                <a:off x="6486109" y="4187018"/>
                <a:ext cx="301680" cy="232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E34025-782C-1810-18DC-938C1B455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8109" y="4169378"/>
                  <a:ext cx="337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4D7925-0762-8E44-9030-FF795044CB07}"/>
                    </a:ext>
                  </a:extLst>
                </p14:cNvPr>
                <p14:cNvContentPartPr/>
                <p14:nvPr/>
              </p14:nvContentPartPr>
              <p14:xfrm>
                <a:off x="6412309" y="4156778"/>
                <a:ext cx="376200" cy="30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4D7925-0762-8E44-9030-FF795044CB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4309" y="4138778"/>
                  <a:ext cx="41184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D785C3CE-5760-22BC-1A72-21E9E45B06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610" y="597602"/>
            <a:ext cx="3810000" cy="546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C0953-4BE9-F397-B35F-C4163D8AE985}"/>
              </a:ext>
            </a:extLst>
          </p:cNvPr>
          <p:cNvSpPr txBox="1"/>
          <p:nvPr/>
        </p:nvSpPr>
        <p:spPr>
          <a:xfrm>
            <a:off x="8077199" y="5889325"/>
            <a:ext cx="1482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/>
              <a:t>Termer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0773B-59FA-DC8B-23DE-CD0AFC90F6BE}"/>
              </a:ext>
            </a:extLst>
          </p:cNvPr>
          <p:cNvSpPr txBox="1"/>
          <p:nvPr/>
        </p:nvSpPr>
        <p:spPr>
          <a:xfrm>
            <a:off x="9399566" y="5987595"/>
            <a:ext cx="1878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/>
              <a:t>Nivåer viser finstruktur</a:t>
            </a:r>
          </a:p>
        </p:txBody>
      </p:sp>
    </p:spTree>
    <p:extLst>
      <p:ext uri="{BB962C8B-B14F-4D97-AF65-F5344CB8AC3E}">
        <p14:creationId xmlns:p14="http://schemas.microsoft.com/office/powerpoint/2010/main" val="1962541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E34E-DE2C-4E20-D50A-A408AE43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9F55C61-3B24-486D-0A1C-E38B147D0D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7857B8EB-8F98-A89F-2E78-969DB924A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257031F-FCC2-E725-D051-BBE03B898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Atomspektroskopi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39D137-E043-8E02-F422-E8281F7DA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4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30B6-47E2-904A-D92A-7FB7680B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Recap</a:t>
            </a:r>
            <a:r>
              <a:rPr lang="nb-NO" dirty="0"/>
              <a:t> og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F2B5-3C94-AD10-1894-6C993955D9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har gått fra konfigurasjoner til termer og nivåer</a:t>
            </a:r>
          </a:p>
          <a:p>
            <a:r>
              <a:rPr lang="nb-NO" dirty="0"/>
              <a:t>Grupperingen er </a:t>
            </a:r>
            <a:r>
              <a:rPr lang="nb-NO" i="1" dirty="0"/>
              <a:t>praktisk</a:t>
            </a:r>
            <a:r>
              <a:rPr lang="nb-NO" dirty="0"/>
              <a:t> for de reflekterer strukturen til spekteret</a:t>
            </a:r>
          </a:p>
          <a:p>
            <a:pPr lvl="1"/>
            <a:r>
              <a:rPr lang="nb-NO" dirty="0"/>
              <a:t>Termer viser «grovstruktur»</a:t>
            </a:r>
          </a:p>
          <a:p>
            <a:pPr lvl="1"/>
            <a:r>
              <a:rPr lang="nb-NO" dirty="0"/>
              <a:t>Termer splittes i nivåer: viser finstruktur på termene</a:t>
            </a:r>
          </a:p>
          <a:p>
            <a:pPr lvl="1"/>
            <a:r>
              <a:rPr lang="nb-NO" dirty="0"/>
              <a:t>Nivåer splittes i tilstander: ved magnetisk felt </a:t>
            </a:r>
          </a:p>
          <a:p>
            <a:pPr lvl="1"/>
            <a:endParaRPr lang="nb-NO" dirty="0"/>
          </a:p>
          <a:p>
            <a:r>
              <a:rPr lang="nb-NO" dirty="0"/>
              <a:t>Nå skal vi snakke om atomspektroskopiske eksperimenter</a:t>
            </a:r>
          </a:p>
          <a:p>
            <a:pPr lvl="1"/>
            <a:r>
              <a:rPr lang="nb-NO" dirty="0"/>
              <a:t>EM-stråling induserer overganger i atomene</a:t>
            </a:r>
          </a:p>
          <a:p>
            <a:pPr lvl="1"/>
            <a:r>
              <a:rPr lang="nb-NO" dirty="0"/>
              <a:t>UV, VIS, Røntgen</a:t>
            </a:r>
          </a:p>
          <a:p>
            <a:pPr lvl="1"/>
            <a:r>
              <a:rPr lang="nb-NO" dirty="0"/>
              <a:t>Veldig nyttig for å identifisere elementer i en prøve</a:t>
            </a:r>
          </a:p>
          <a:p>
            <a:pPr lvl="2"/>
            <a:r>
              <a:rPr lang="nb-NO" dirty="0"/>
              <a:t>Særlig metaller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4350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B2C-A45F-DE7B-9DE9-FA49357B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Seleksjonsregler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E132-6195-002A-0C6D-22A9DE78F66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414416"/>
          </a:xfrm>
        </p:spPr>
        <p:txBody>
          <a:bodyPr/>
          <a:lstStyle/>
          <a:p>
            <a:r>
              <a:rPr lang="nb-NO" dirty="0"/>
              <a:t>For lette atomer Z &lt; 40: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i="1" dirty="0"/>
              <a:t>S </a:t>
            </a:r>
            <a:r>
              <a:rPr lang="nb-NO" dirty="0"/>
              <a:t>kan ikke endres</a:t>
            </a:r>
          </a:p>
          <a:p>
            <a:pPr lvl="1"/>
            <a:r>
              <a:rPr lang="nb-NO" dirty="0" err="1"/>
              <a:t>Feks</a:t>
            </a:r>
            <a:r>
              <a:rPr lang="nb-NO" dirty="0"/>
              <a:t> er </a:t>
            </a:r>
            <a:r>
              <a:rPr lang="nb-NO" dirty="0" err="1"/>
              <a:t>singlett</a:t>
            </a:r>
            <a:r>
              <a:rPr lang="nb-NO" dirty="0"/>
              <a:t> → triplett ikke tillatt.</a:t>
            </a:r>
          </a:p>
          <a:p>
            <a:pPr lvl="1"/>
            <a:r>
              <a:rPr lang="nb-NO" dirty="0"/>
              <a:t>Multiplisitet kan ikke endres</a:t>
            </a:r>
          </a:p>
          <a:p>
            <a:r>
              <a:rPr lang="nb-NO" i="1" dirty="0"/>
              <a:t>L </a:t>
            </a:r>
            <a:r>
              <a:rPr lang="nb-NO" dirty="0"/>
              <a:t>endres med maks 1. I tillegg er </a:t>
            </a:r>
            <a:r>
              <a:rPr lang="nb-NO" i="1" dirty="0"/>
              <a:t>L</a:t>
            </a:r>
            <a:r>
              <a:rPr lang="nb-NO" dirty="0"/>
              <a:t>=0</a:t>
            </a:r>
            <a:r>
              <a:rPr lang="nb-NO" i="1" dirty="0"/>
              <a:t> → L</a:t>
            </a:r>
            <a:r>
              <a:rPr lang="nb-NO" dirty="0"/>
              <a:t>=0 forbudt </a:t>
            </a:r>
          </a:p>
          <a:p>
            <a:r>
              <a:rPr lang="nb-NO" i="1" dirty="0"/>
              <a:t>J </a:t>
            </a:r>
            <a:r>
              <a:rPr lang="nb-NO" dirty="0"/>
              <a:t>endres med maks 1. I tillegg er </a:t>
            </a:r>
            <a:r>
              <a:rPr lang="nb-NO" i="1" dirty="0"/>
              <a:t>J</a:t>
            </a:r>
            <a:r>
              <a:rPr lang="nb-NO" dirty="0"/>
              <a:t>=0</a:t>
            </a:r>
            <a:r>
              <a:rPr lang="nb-NO" i="1" dirty="0"/>
              <a:t> → J</a:t>
            </a:r>
            <a:r>
              <a:rPr lang="nb-NO" dirty="0"/>
              <a:t>=0 forbudt</a:t>
            </a:r>
          </a:p>
          <a:p>
            <a:r>
              <a:rPr lang="nb-NO" i="1" dirty="0"/>
              <a:t>l </a:t>
            </a:r>
            <a:r>
              <a:rPr lang="nb-NO" dirty="0"/>
              <a:t>endres med 1. I tillegg er </a:t>
            </a:r>
            <a:r>
              <a:rPr lang="nb-NO" i="1" dirty="0"/>
              <a:t>l</a:t>
            </a:r>
            <a:r>
              <a:rPr lang="nb-NO" dirty="0"/>
              <a:t>=0</a:t>
            </a:r>
            <a:r>
              <a:rPr lang="nb-NO" i="1" dirty="0"/>
              <a:t> → l</a:t>
            </a:r>
            <a:r>
              <a:rPr lang="nb-NO" dirty="0"/>
              <a:t>=0 forbudt</a:t>
            </a:r>
          </a:p>
          <a:p>
            <a:pPr lvl="1"/>
            <a:r>
              <a:rPr lang="nb-NO" dirty="0"/>
              <a:t>Dette sier at </a:t>
            </a:r>
            <a:r>
              <a:rPr lang="nb-NO" i="1" dirty="0"/>
              <a:t>pariteten til romlig bølgefunksjon må endres</a:t>
            </a:r>
          </a:p>
          <a:p>
            <a:pPr lvl="1"/>
            <a:r>
              <a:rPr lang="nb-NO" i="1" dirty="0"/>
              <a:t>Beskrivelse av paritet på tavla</a:t>
            </a:r>
            <a:endParaRPr lang="nb-NO" dirty="0"/>
          </a:p>
          <a:p>
            <a:r>
              <a:rPr lang="nb-NO" dirty="0"/>
              <a:t> </a:t>
            </a:r>
          </a:p>
          <a:p>
            <a:endParaRPr lang="nb-NO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E2530-B395-4A63-7CF8-0B81B43C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82" y="1714500"/>
            <a:ext cx="6146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E7B6-8615-9DA3-E86E-35E4F40C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Overganger for hydrogen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14D3-9F14-73DB-CBD1-7FC37BE8D14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3997867" cy="5310686"/>
          </a:xfrm>
        </p:spPr>
        <p:txBody>
          <a:bodyPr/>
          <a:lstStyle/>
          <a:p>
            <a:r>
              <a:rPr lang="nb-NO" dirty="0"/>
              <a:t>Kvantetallene er:</a:t>
            </a:r>
          </a:p>
          <a:p>
            <a:pPr lvl="1"/>
            <a:r>
              <a:rPr lang="nb-NO" dirty="0"/>
              <a:t>S = ½, alltid.</a:t>
            </a:r>
          </a:p>
          <a:p>
            <a:pPr lvl="1"/>
            <a:r>
              <a:rPr lang="nb-NO" dirty="0"/>
              <a:t>L = </a:t>
            </a:r>
            <a:r>
              <a:rPr lang="nb-NO" i="1" dirty="0"/>
              <a:t>l</a:t>
            </a:r>
          </a:p>
          <a:p>
            <a:pPr lvl="1"/>
            <a:r>
              <a:rPr lang="nb-NO" dirty="0"/>
              <a:t>J = </a:t>
            </a:r>
            <a:r>
              <a:rPr lang="nb-NO" i="1" dirty="0"/>
              <a:t>l</a:t>
            </a:r>
            <a:r>
              <a:rPr lang="nb-NO" dirty="0"/>
              <a:t> pluss minus ½</a:t>
            </a:r>
          </a:p>
          <a:p>
            <a:r>
              <a:rPr lang="nb-NO" dirty="0"/>
              <a:t>Seleksjonsreglene gir:</a:t>
            </a:r>
          </a:p>
          <a:p>
            <a:pPr lvl="1"/>
            <a:r>
              <a:rPr lang="nb-NO" i="1" dirty="0"/>
              <a:t>l → l + 1 </a:t>
            </a:r>
            <a:r>
              <a:rPr lang="nb-NO" dirty="0"/>
              <a:t>eller </a:t>
            </a:r>
            <a:r>
              <a:rPr lang="nb-NO" i="1" dirty="0"/>
              <a:t>l – 1</a:t>
            </a:r>
          </a:p>
          <a:p>
            <a:pPr lvl="1"/>
            <a:r>
              <a:rPr lang="nb-NO" i="1" dirty="0"/>
              <a:t>n</a:t>
            </a:r>
            <a:r>
              <a:rPr lang="nb-NO" dirty="0"/>
              <a:t> → hva som helst</a:t>
            </a:r>
          </a:p>
          <a:p>
            <a:endParaRPr lang="nb-NO" dirty="0"/>
          </a:p>
          <a:p>
            <a:r>
              <a:rPr lang="nb-NO" dirty="0"/>
              <a:t>Hvilke overganger fra 1s er tillatt?</a:t>
            </a:r>
          </a:p>
          <a:p>
            <a:pPr lvl="1"/>
            <a:r>
              <a:rPr lang="nb-NO" i="1" dirty="0" err="1"/>
              <a:t>n</a:t>
            </a:r>
            <a:r>
              <a:rPr lang="nb-NO" dirty="0" err="1"/>
              <a:t>p</a:t>
            </a:r>
            <a:r>
              <a:rPr lang="nb-NO" dirty="0"/>
              <a:t>, </a:t>
            </a:r>
            <a:r>
              <a:rPr lang="nb-NO" i="1" dirty="0"/>
              <a:t>n hva som helst</a:t>
            </a:r>
            <a:endParaRPr lang="nb-NO" dirty="0"/>
          </a:p>
        </p:txBody>
      </p:sp>
      <p:pic>
        <p:nvPicPr>
          <p:cNvPr id="5" name="Picture 4" descr="A diagram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CFB8D652-31D4-EFE3-638E-EED60357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65952"/>
            <a:ext cx="7772400" cy="593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D49A9-1A42-848C-BE3E-72481B0D89CE}"/>
              </a:ext>
            </a:extLst>
          </p:cNvPr>
          <p:cNvSpPr txBox="1"/>
          <p:nvPr/>
        </p:nvSpPr>
        <p:spPr>
          <a:xfrm>
            <a:off x="6109854" y="6465224"/>
            <a:ext cx="4391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Fra «</a:t>
            </a:r>
            <a:r>
              <a:rPr lang="nb-NO" dirty="0" err="1"/>
              <a:t>Fundamentals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</a:t>
            </a:r>
            <a:r>
              <a:rPr lang="nb-NO" dirty="0" err="1"/>
              <a:t>Spectroscopy</a:t>
            </a:r>
            <a:r>
              <a:rPr lang="nb-NO" dirty="0"/>
              <a:t>» av </a:t>
            </a:r>
            <a:r>
              <a:rPr lang="nb-NO" dirty="0" err="1"/>
              <a:t>Banwell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4504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9E-3BA3-4BD5-54DF-4651F1A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-diagrammer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A18B-61C4-4BF4-1B3D-2E842D2B605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Visualisering av atomære spektre</a:t>
            </a:r>
          </a:p>
          <a:p>
            <a:r>
              <a:rPr lang="nb-NO" dirty="0"/>
              <a:t>Nyttig for å tolke observerte spektre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2257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023E-D1C9-2108-70D5-577DA169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Diagram for He</a:t>
            </a: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0D7D1E2-FC1D-188C-EF17-F4963E6CDF5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7" y="1075526"/>
            <a:ext cx="11433175" cy="4379922"/>
          </a:xfrm>
        </p:spPr>
      </p:pic>
    </p:spTree>
    <p:extLst>
      <p:ext uri="{BB962C8B-B14F-4D97-AF65-F5344CB8AC3E}">
        <p14:creationId xmlns:p14="http://schemas.microsoft.com/office/powerpoint/2010/main" val="287403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0D31-86AA-6F0E-AFDE-863A6BD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Schrödinger</a:t>
            </a:r>
            <a:r>
              <a:rPr lang="nb-NO" dirty="0"/>
              <a:t> i kulekoordinater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004F0-62FE-ECB7-2F0D-9B36827B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8" y="921206"/>
            <a:ext cx="8239203" cy="128737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6EA703E0-B497-CFB4-2F96-39738675CB4D}"/>
              </a:ext>
            </a:extLst>
          </p:cNvPr>
          <p:cNvSpPr/>
          <p:nvPr/>
        </p:nvSpPr>
        <p:spPr>
          <a:xfrm>
            <a:off x="169334" y="3489900"/>
            <a:ext cx="2731911" cy="762000"/>
          </a:xfrm>
          <a:prstGeom prst="borderCallout1">
            <a:avLst>
              <a:gd name="adj1" fmla="val 23851"/>
              <a:gd name="adj2" fmla="val 104412"/>
              <a:gd name="adj3" fmla="val -36897"/>
              <a:gd name="adj4" fmla="val 115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Angulærmoment fra rigid rotor i 3D 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B1B4068-4B45-B4CD-0B71-1A4F4068D4C5}"/>
              </a:ext>
            </a:extLst>
          </p:cNvPr>
          <p:cNvSpPr/>
          <p:nvPr/>
        </p:nvSpPr>
        <p:spPr>
          <a:xfrm>
            <a:off x="8657734" y="3947692"/>
            <a:ext cx="2731911" cy="762000"/>
          </a:xfrm>
          <a:prstGeom prst="borderCallout1">
            <a:avLst>
              <a:gd name="adj1" fmla="val 26157"/>
              <a:gd name="adj2" fmla="val -17011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Kuleflatefunksjonene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48A9E-9749-E52C-0343-A348DA39A2AE}"/>
              </a:ext>
            </a:extLst>
          </p:cNvPr>
          <p:cNvGrpSpPr/>
          <p:nvPr/>
        </p:nvGrpSpPr>
        <p:grpSpPr>
          <a:xfrm>
            <a:off x="5173627" y="1559564"/>
            <a:ext cx="4824000" cy="930600"/>
            <a:chOff x="5173627" y="1559564"/>
            <a:chExt cx="482400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14:cNvPr>
                <p14:cNvContentPartPr/>
                <p14:nvPr/>
              </p14:nvContentPartPr>
              <p14:xfrm>
                <a:off x="5173627" y="1559564"/>
                <a:ext cx="48240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5627" y="1541564"/>
                  <a:ext cx="4859640" cy="196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60F50A-A084-B7B4-F5BA-0B9CECE6C1CF}"/>
                </a:ext>
              </a:extLst>
            </p:cNvPr>
            <p:cNvGrpSpPr/>
            <p:nvPr/>
          </p:nvGrpSpPr>
          <p:grpSpPr>
            <a:xfrm>
              <a:off x="7288627" y="1834244"/>
              <a:ext cx="221400" cy="655920"/>
              <a:chOff x="7288627" y="1834244"/>
              <a:chExt cx="22140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14:cNvPr>
                  <p14:cNvContentPartPr/>
                  <p14:nvPr/>
                </p14:nvContentPartPr>
                <p14:xfrm>
                  <a:off x="7355947" y="1834244"/>
                  <a:ext cx="154080" cy="605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38307" y="1816244"/>
                    <a:ext cx="189720" cy="64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14:cNvPr>
                  <p14:cNvContentPartPr/>
                  <p14:nvPr/>
                </p14:nvContentPartPr>
                <p14:xfrm>
                  <a:off x="7288627" y="2372444"/>
                  <a:ext cx="215280" cy="1177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70987" y="2354804"/>
                    <a:ext cx="2509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C56F051-88B6-F9D8-ECE6-BDC1E0817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534" y="2601907"/>
            <a:ext cx="7772400" cy="7309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A2F04-C09D-7CA0-D420-B62A58BAC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9249" y="3947548"/>
            <a:ext cx="3873500" cy="444500"/>
          </a:xfrm>
          <a:prstGeom prst="rect">
            <a:avLst/>
          </a:prstGeom>
        </p:spPr>
      </p:pic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EEE2173C-F2FF-7597-15FE-A3E29CC810C8}"/>
              </a:ext>
            </a:extLst>
          </p:cNvPr>
          <p:cNvSpPr/>
          <p:nvPr/>
        </p:nvSpPr>
        <p:spPr>
          <a:xfrm>
            <a:off x="9191978" y="5773267"/>
            <a:ext cx="2731911" cy="762000"/>
          </a:xfrm>
          <a:prstGeom prst="borderCallout1">
            <a:avLst>
              <a:gd name="adj1" fmla="val 13743"/>
              <a:gd name="adj2" fmla="val -25667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«Ny» SL!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DED3D-7DAE-ABED-BDD6-2D10CB5C3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289" y="4975262"/>
            <a:ext cx="7289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9E-3BA3-4BD5-54DF-4651F1A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-diagram for Li</a:t>
            </a:r>
          </a:p>
        </p:txBody>
      </p:sp>
      <p:pic>
        <p:nvPicPr>
          <p:cNvPr id="7" name="Picture 6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69405154-DFD3-B3A9-029F-46A29B67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7" y="717698"/>
            <a:ext cx="7772400" cy="5422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C1919-EDF8-8699-460F-4B53BDD2405B}"/>
              </a:ext>
            </a:extLst>
          </p:cNvPr>
          <p:cNvSpPr txBox="1"/>
          <p:nvPr/>
        </p:nvSpPr>
        <p:spPr>
          <a:xfrm>
            <a:off x="7910945" y="1663918"/>
            <a:ext cx="331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«</a:t>
            </a:r>
            <a:r>
              <a:rPr lang="nb-NO" sz="1600" dirty="0" err="1"/>
              <a:t>Fundamentals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Molecular</a:t>
            </a:r>
            <a:r>
              <a:rPr lang="nb-NO" sz="1600" dirty="0"/>
              <a:t> </a:t>
            </a:r>
            <a:r>
              <a:rPr lang="nb-NO" sz="1600" dirty="0" err="1"/>
              <a:t>Spectroscopy</a:t>
            </a:r>
            <a:r>
              <a:rPr lang="nb-NO" sz="1600" dirty="0"/>
              <a:t>» av </a:t>
            </a:r>
            <a:r>
              <a:rPr lang="nb-NO" sz="1600" dirty="0" err="1"/>
              <a:t>Banwell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17255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154-3243-5C58-F084-6ED4BE17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Atomær emisjonsspektroskopi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AE50-B2E9-391C-92A9-57A653CB0BC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10246266" cy="4975236"/>
          </a:xfrm>
        </p:spPr>
        <p:txBody>
          <a:bodyPr/>
          <a:lstStyle/>
          <a:p>
            <a:r>
              <a:rPr lang="nb-NO" dirty="0"/>
              <a:t>En prøve blir varmet opp av </a:t>
            </a:r>
            <a:r>
              <a:rPr lang="nb-NO" dirty="0" err="1"/>
              <a:t>feks</a:t>
            </a:r>
            <a:r>
              <a:rPr lang="nb-NO" dirty="0"/>
              <a:t> en flamme, plasma bue-kilde ...</a:t>
            </a:r>
          </a:p>
          <a:p>
            <a:r>
              <a:rPr lang="nb-NO" dirty="0"/>
              <a:t>Elektron-eksitasjoner til høytliggende nivåer, avgir lys/EM-stråling når de </a:t>
            </a:r>
            <a:r>
              <a:rPr lang="nb-NO" u="sng" dirty="0"/>
              <a:t>de-eksiteres</a:t>
            </a:r>
          </a:p>
          <a:p>
            <a:r>
              <a:rPr lang="nb-NO" dirty="0"/>
              <a:t>Emittert intensitet målt som funksjon av frekvens</a:t>
            </a:r>
          </a:p>
        </p:txBody>
      </p:sp>
      <p:pic>
        <p:nvPicPr>
          <p:cNvPr id="5" name="Picture 4" descr="A diagram of a nuclear reactor&#10;&#10;Description automatically generated with medium confidence">
            <a:extLst>
              <a:ext uri="{FF2B5EF4-FFF2-40B4-BE49-F238E27FC236}">
                <a16:creationId xmlns:a16="http://schemas.microsoft.com/office/drawing/2014/main" id="{07149107-A7FF-C407-AA9C-8A12D739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0" y="3139095"/>
            <a:ext cx="7772400" cy="2635539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8FA0F4F3-A892-05C9-D83E-3FDA71538C5F}"/>
              </a:ext>
            </a:extLst>
          </p:cNvPr>
          <p:cNvSpPr/>
          <p:nvPr/>
        </p:nvSpPr>
        <p:spPr>
          <a:xfrm>
            <a:off x="1054679" y="6225956"/>
            <a:ext cx="2367394" cy="608137"/>
          </a:xfrm>
          <a:prstGeom prst="borderCallout1">
            <a:avLst>
              <a:gd name="adj1" fmla="val -12757"/>
              <a:gd name="adj2" fmla="val 32978"/>
              <a:gd name="adj3" fmla="val -92153"/>
              <a:gd name="adj4" fmla="val 33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Feks</a:t>
            </a:r>
            <a:r>
              <a:rPr lang="nb-NO" sz="1600" dirty="0"/>
              <a:t>. en gassflamme</a:t>
            </a:r>
          </a:p>
        </p:txBody>
      </p:sp>
    </p:spTree>
    <p:extLst>
      <p:ext uri="{BB962C8B-B14F-4D97-AF65-F5344CB8AC3E}">
        <p14:creationId xmlns:p14="http://schemas.microsoft.com/office/powerpoint/2010/main" val="92419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0756-4729-DE10-3FBF-A9C95DDE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Grotrian</a:t>
            </a:r>
            <a:r>
              <a:rPr lang="nb-NO" dirty="0"/>
              <a:t> for Na</a:t>
            </a:r>
          </a:p>
        </p:txBody>
      </p:sp>
      <p:pic>
        <p:nvPicPr>
          <p:cNvPr id="6" name="Content Placeholder 5" descr="A graph of energy and energy&#10;&#10;Description automatically generated">
            <a:extLst>
              <a:ext uri="{FF2B5EF4-FFF2-40B4-BE49-F238E27FC236}">
                <a16:creationId xmlns:a16="http://schemas.microsoft.com/office/drawing/2014/main" id="{4A91F773-9B41-CBD5-48F8-55940AD8D7E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79" y="964503"/>
            <a:ext cx="5217571" cy="4975225"/>
          </a:xfrm>
        </p:spPr>
      </p:pic>
      <p:pic>
        <p:nvPicPr>
          <p:cNvPr id="4" name="Content Placeholder 4" descr="A close up of a flame&#10;&#10;Description automatically generated">
            <a:extLst>
              <a:ext uri="{FF2B5EF4-FFF2-40B4-BE49-F238E27FC236}">
                <a16:creationId xmlns:a16="http://schemas.microsoft.com/office/drawing/2014/main" id="{B008B79F-A69D-E178-84B5-9372D463F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1" y="870960"/>
            <a:ext cx="2110429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7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7ECF-30CE-93BB-F621-404CD106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Atomær absorbsjonsspektroskopi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8EBE6F-818F-10B0-EBD6-7BC12FA1F11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Svært mye brukt i analytisk kjemi</a:t>
            </a:r>
          </a:p>
          <a:p>
            <a:r>
              <a:rPr lang="nb-NO" dirty="0"/>
              <a:t>Kan detektere metaller/metalloider i prøver, </a:t>
            </a:r>
            <a:r>
              <a:rPr lang="nb-NO" dirty="0" err="1"/>
              <a:t>feks</a:t>
            </a:r>
            <a:r>
              <a:rPr lang="nb-NO" dirty="0"/>
              <a:t>. vann</a:t>
            </a:r>
          </a:p>
          <a:p>
            <a:r>
              <a:rPr lang="nb-NO" dirty="0"/>
              <a:t>Lavtliggende nivåer, kan styre ønsket overgang bedre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12" name="Content Placeholder 8" descr="A diagram of a structure&#10;&#10;Description automatically generated">
            <a:extLst>
              <a:ext uri="{FF2B5EF4-FFF2-40B4-BE49-F238E27FC236}">
                <a16:creationId xmlns:a16="http://schemas.microsoft.com/office/drawing/2014/main" id="{40AFAC8D-D9D5-57D5-003B-7DF1D15E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6" y="2518766"/>
            <a:ext cx="9334500" cy="2971800"/>
          </a:xfrm>
          <a:prstGeom prst="rect">
            <a:avLst/>
          </a:prstGeom>
        </p:spPr>
      </p:pic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518C44DE-379C-7C12-42A8-5F5FC2BEE34D}"/>
              </a:ext>
            </a:extLst>
          </p:cNvPr>
          <p:cNvSpPr/>
          <p:nvPr/>
        </p:nvSpPr>
        <p:spPr>
          <a:xfrm>
            <a:off x="1290206" y="5643270"/>
            <a:ext cx="1993321" cy="466233"/>
          </a:xfrm>
          <a:prstGeom prst="borderCallout1">
            <a:avLst>
              <a:gd name="adj1" fmla="val -12757"/>
              <a:gd name="adj2" fmla="val 32978"/>
              <a:gd name="adj3" fmla="val -95125"/>
              <a:gd name="adj4" fmla="val 44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Hul katodelampe</a:t>
            </a: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D73F8B4E-F1A1-4568-3982-CB6E54A14555}"/>
              </a:ext>
            </a:extLst>
          </p:cNvPr>
          <p:cNvSpPr/>
          <p:nvPr/>
        </p:nvSpPr>
        <p:spPr>
          <a:xfrm>
            <a:off x="7081406" y="3433470"/>
            <a:ext cx="1993321" cy="466233"/>
          </a:xfrm>
          <a:prstGeom prst="borderCallout1">
            <a:avLst>
              <a:gd name="adj1" fmla="val 61533"/>
              <a:gd name="adj2" fmla="val -5945"/>
              <a:gd name="adj3" fmla="val 246608"/>
              <a:gd name="adj4" fmla="val -668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Prøven atomiseres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28847D06-49FA-950E-6086-9FBB9F0013AF}"/>
              </a:ext>
            </a:extLst>
          </p:cNvPr>
          <p:cNvSpPr/>
          <p:nvPr/>
        </p:nvSpPr>
        <p:spPr>
          <a:xfrm>
            <a:off x="4102679" y="5617819"/>
            <a:ext cx="2367394" cy="608137"/>
          </a:xfrm>
          <a:prstGeom prst="borderCallout1">
            <a:avLst>
              <a:gd name="adj1" fmla="val -12757"/>
              <a:gd name="adj2" fmla="val 32978"/>
              <a:gd name="adj3" fmla="val -92153"/>
              <a:gd name="adj4" fmla="val 33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Feks</a:t>
            </a:r>
            <a:r>
              <a:rPr lang="nb-NO" sz="1600" dirty="0"/>
              <a:t>. en gassflamme</a:t>
            </a:r>
          </a:p>
        </p:txBody>
      </p:sp>
    </p:spTree>
    <p:extLst>
      <p:ext uri="{BB962C8B-B14F-4D97-AF65-F5344CB8AC3E}">
        <p14:creationId xmlns:p14="http://schemas.microsoft.com/office/powerpoint/2010/main" val="4073476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98C4-B35D-C8AE-9838-60F680C3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9" y="343038"/>
            <a:ext cx="5105277" cy="400942"/>
          </a:xfrm>
        </p:spPr>
        <p:txBody>
          <a:bodyPr/>
          <a:lstStyle/>
          <a:p>
            <a:r>
              <a:rPr lang="nb-NO" dirty="0"/>
              <a:t>Hul katodelampe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CFC1-88F4-4ACB-DB3C-27C16568373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Lampen brukes til å generere lys på de karakteristiske frekvensene </a:t>
            </a:r>
            <a:r>
              <a:rPr lang="nb-NO" u="sng" dirty="0"/>
              <a:t>til prøven</a:t>
            </a:r>
            <a:endParaRPr lang="nb-NO" dirty="0"/>
          </a:p>
          <a:p>
            <a:r>
              <a:rPr lang="nb-NO" dirty="0"/>
              <a:t>Forholdsvis rimelig teknologi</a:t>
            </a:r>
          </a:p>
          <a:p>
            <a:r>
              <a:rPr lang="nb-NO" dirty="0"/>
              <a:t>Høy spenning ioniserer gassen (plasma)</a:t>
            </a:r>
          </a:p>
          <a:p>
            <a:r>
              <a:rPr lang="nb-NO" dirty="0"/>
              <a:t>Plasma akselereres mot katoden</a:t>
            </a:r>
          </a:p>
          <a:p>
            <a:r>
              <a:rPr lang="nb-NO" dirty="0"/>
              <a:t>Plasma river løs atomer fra katoden</a:t>
            </a:r>
          </a:p>
          <a:p>
            <a:r>
              <a:rPr lang="nb-NO" dirty="0"/>
              <a:t>Atomene eksiteres i plasma</a:t>
            </a:r>
          </a:p>
          <a:p>
            <a:r>
              <a:rPr lang="nb-NO" dirty="0"/>
              <a:t>Sender ut monokromatisk lys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550FC5D8-9AD3-A05A-1C36-20D7D4DA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95" y="3088245"/>
            <a:ext cx="6482554" cy="31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FEF6E16D-BDB3-6905-05DA-4A19A6AD5497}"/>
              </a:ext>
            </a:extLst>
          </p:cNvPr>
          <p:cNvSpPr/>
          <p:nvPr/>
        </p:nvSpPr>
        <p:spPr>
          <a:xfrm>
            <a:off x="7910945" y="1767151"/>
            <a:ext cx="2216727" cy="692727"/>
          </a:xfrm>
          <a:prstGeom prst="borderCallout1">
            <a:avLst>
              <a:gd name="adj1" fmla="val 80750"/>
              <a:gd name="adj2" fmla="val -7708"/>
              <a:gd name="adj3" fmla="val 184500"/>
              <a:gd name="adj4" fmla="val -252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Av materialet man ønsker å detektere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A6FB19-8DF7-F806-7888-47F28DF12851}"/>
              </a:ext>
            </a:extLst>
          </p:cNvPr>
          <p:cNvCxnSpPr>
            <a:cxnSpLocks/>
          </p:cNvCxnSpPr>
          <p:nvPr/>
        </p:nvCxnSpPr>
        <p:spPr>
          <a:xfrm>
            <a:off x="9961418" y="4502728"/>
            <a:ext cx="1454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5E962B-D1AB-6765-07CA-BACAFDB0AEC8}"/>
              </a:ext>
            </a:extLst>
          </p:cNvPr>
          <p:cNvSpPr txBox="1"/>
          <p:nvPr/>
        </p:nvSpPr>
        <p:spPr>
          <a:xfrm>
            <a:off x="10688781" y="4020826"/>
            <a:ext cx="1330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Monokromatisk lys</a:t>
            </a:r>
          </a:p>
        </p:txBody>
      </p:sp>
    </p:spTree>
    <p:extLst>
      <p:ext uri="{BB962C8B-B14F-4D97-AF65-F5344CB8AC3E}">
        <p14:creationId xmlns:p14="http://schemas.microsoft.com/office/powerpoint/2010/main" val="481338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87B3-3298-221E-B6B1-E01775F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8017D-3025-009D-29DC-5E861C7FAF9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748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0B69-C16C-B4E6-8E52-E838DA12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Separasjon av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A296-C842-CA40-A1EE-0E044524CDE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Hamiltonoperatoren er en sum av to enklere operatorer ...</a:t>
            </a:r>
          </a:p>
          <a:p>
            <a:r>
              <a:rPr lang="nb-NO" dirty="0"/>
              <a:t>Vi prøver med bølgefunksjon på produktform </a:t>
            </a:r>
          </a:p>
          <a:p>
            <a:endParaRPr lang="nb-NO" dirty="0"/>
          </a:p>
          <a:p>
            <a:r>
              <a:rPr lang="nb-NO" dirty="0"/>
              <a:t>Vi setter inn og får </a:t>
            </a:r>
            <a:r>
              <a:rPr lang="nb-NO" u="sng" dirty="0"/>
              <a:t>radiallikningen:</a:t>
            </a: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 som skjedde var konsekvenser av 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31DD-5320-8F51-78CD-28A307D1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3" y="2565285"/>
            <a:ext cx="3048000" cy="31750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9FB911B-F9EA-A886-40EF-51D581FA4B85}"/>
              </a:ext>
            </a:extLst>
          </p:cNvPr>
          <p:cNvSpPr/>
          <p:nvPr/>
        </p:nvSpPr>
        <p:spPr>
          <a:xfrm>
            <a:off x="8624711" y="3924019"/>
            <a:ext cx="3567289" cy="1452910"/>
          </a:xfrm>
          <a:prstGeom prst="cloudCallout">
            <a:avLst>
              <a:gd name="adj1" fmla="val -64034"/>
              <a:gd name="adj2" fmla="val -24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En mye enklere likning!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8A0BC-9A6D-95D6-A2A7-17236511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546" y="3570984"/>
            <a:ext cx="65151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DE7C9-B6F7-C903-75BF-B005EC2D7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695" y="5265077"/>
            <a:ext cx="1562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7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C809-3739-541A-92FF-1296ED6A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4A73-7D0B-C45F-663F-BE1AADDD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5EF8-578D-B54C-A304-FB02B43A34A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Et konsept vi brukte for å løse H-atomet var </a:t>
            </a:r>
            <a:r>
              <a:rPr lang="nb-NO" u="sng" dirty="0"/>
              <a:t>kommuterende </a:t>
            </a:r>
            <a:r>
              <a:rPr lang="nb-NO" u="sng" dirty="0" err="1"/>
              <a:t>observable</a:t>
            </a:r>
            <a:endParaRPr lang="nb-NO" dirty="0"/>
          </a:p>
          <a:p>
            <a:r>
              <a:rPr lang="nb-NO" dirty="0"/>
              <a:t>Anta at </a:t>
            </a:r>
            <a:r>
              <a:rPr lang="nb-NO" i="1" dirty="0"/>
              <a:t>A</a:t>
            </a:r>
            <a:r>
              <a:rPr lang="nb-NO" dirty="0"/>
              <a:t> er en </a:t>
            </a:r>
            <a:r>
              <a:rPr lang="nb-NO" dirty="0" err="1"/>
              <a:t>observabel</a:t>
            </a:r>
            <a:r>
              <a:rPr lang="nb-NO" dirty="0"/>
              <a:t> som kommuterer med </a:t>
            </a:r>
            <a:r>
              <a:rPr lang="nb-NO" i="1" dirty="0"/>
              <a:t>H:</a:t>
            </a:r>
          </a:p>
          <a:p>
            <a:endParaRPr lang="nb-NO" i="1" dirty="0"/>
          </a:p>
          <a:p>
            <a:r>
              <a:rPr lang="nb-NO" dirty="0"/>
              <a:t>For H-atomet: </a:t>
            </a:r>
            <a:r>
              <a:rPr lang="nb-NO" i="1" dirty="0"/>
              <a:t>H</a:t>
            </a:r>
            <a:r>
              <a:rPr lang="nb-NO" dirty="0"/>
              <a:t> var en sum av to ledd som virket på ulike</a:t>
            </a:r>
            <a:br>
              <a:rPr lang="nb-NO" dirty="0"/>
            </a:br>
            <a:r>
              <a:rPr lang="nb-NO" dirty="0"/>
              <a:t>koordinater – da kommuterer de</a:t>
            </a:r>
          </a:p>
          <a:p>
            <a:r>
              <a:rPr lang="nb-NO" dirty="0"/>
              <a:t>Eksempler på tavla</a:t>
            </a:r>
          </a:p>
          <a:p>
            <a:r>
              <a:rPr lang="nb-NO" dirty="0"/>
              <a:t>To viktige konsekvenser:</a:t>
            </a:r>
          </a:p>
          <a:p>
            <a:pPr lvl="1"/>
            <a:r>
              <a:rPr lang="nb-NO" i="1" dirty="0"/>
              <a:t>H </a:t>
            </a:r>
            <a:r>
              <a:rPr lang="nb-NO" dirty="0"/>
              <a:t>og </a:t>
            </a:r>
            <a:r>
              <a:rPr lang="nb-NO" i="1" dirty="0"/>
              <a:t>A </a:t>
            </a:r>
            <a:r>
              <a:rPr lang="nb-NO" dirty="0"/>
              <a:t>har </a:t>
            </a:r>
            <a:r>
              <a:rPr lang="nb-NO" u="sng" dirty="0"/>
              <a:t>felles egenvektorsett</a:t>
            </a:r>
            <a:r>
              <a:rPr lang="nb-NO" dirty="0"/>
              <a:t>. Forenkler løsning av SL</a:t>
            </a:r>
          </a:p>
          <a:p>
            <a:pPr lvl="1"/>
            <a:r>
              <a:rPr lang="nb-NO" i="1" dirty="0"/>
              <a:t>A</a:t>
            </a:r>
            <a:r>
              <a:rPr lang="nb-NO" dirty="0"/>
              <a:t> er en </a:t>
            </a:r>
            <a:r>
              <a:rPr lang="nb-NO" u="sng" dirty="0"/>
              <a:t>bevart størrelse</a:t>
            </a:r>
            <a:r>
              <a:rPr lang="nb-NO" i="1" dirty="0"/>
              <a:t> </a:t>
            </a:r>
            <a:r>
              <a:rPr lang="nb-NO" dirty="0"/>
              <a:t>under tidsutvikling</a:t>
            </a:r>
          </a:p>
          <a:p>
            <a:pPr lvl="1"/>
            <a:endParaRPr lang="nb-NO" i="1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2BFB2-1B5D-E74C-3F38-AD575912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40" y="2060530"/>
            <a:ext cx="1511300" cy="44450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0300DB17-5DB5-400D-6E45-9A29E395765F}"/>
              </a:ext>
            </a:extLst>
          </p:cNvPr>
          <p:cNvSpPr/>
          <p:nvPr/>
        </p:nvSpPr>
        <p:spPr>
          <a:xfrm>
            <a:off x="8912180" y="1738650"/>
            <a:ext cx="3515933" cy="1867436"/>
          </a:xfrm>
          <a:prstGeom prst="cloudCallout">
            <a:avLst>
              <a:gd name="adj1" fmla="val -61106"/>
              <a:gd name="adj2" fmla="val -511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Viktig konsept i kvantemekanikken</a:t>
            </a:r>
          </a:p>
        </p:txBody>
      </p:sp>
    </p:spTree>
    <p:extLst>
      <p:ext uri="{BB962C8B-B14F-4D97-AF65-F5344CB8AC3E}">
        <p14:creationId xmlns:p14="http://schemas.microsoft.com/office/powerpoint/2010/main" val="5373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86AD-B119-2186-6AB9-B1A40B8B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egenvektorsett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D13AF-F5FD-F995-7991-0D3CC27C2EB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201524"/>
          </a:xfrm>
        </p:spPr>
        <p:txBody>
          <a:bodyPr/>
          <a:lstStyle/>
          <a:p>
            <a:r>
              <a:rPr lang="nb-NO" dirty="0"/>
              <a:t>For kommuterende </a:t>
            </a:r>
            <a:r>
              <a:rPr lang="nb-NO" dirty="0" err="1"/>
              <a:t>observable</a:t>
            </a:r>
            <a:r>
              <a:rPr lang="nb-NO" dirty="0"/>
              <a:t>, egenverdilikning tilfredsstilles samtidig: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Vi kan måle verdien for begge </a:t>
            </a:r>
            <a:r>
              <a:rPr lang="nb-NO" u="sng" dirty="0" err="1"/>
              <a:t>observablene</a:t>
            </a:r>
            <a:r>
              <a:rPr lang="nb-NO" u="sng" dirty="0"/>
              <a:t> presist samtidig</a:t>
            </a:r>
          </a:p>
          <a:p>
            <a:r>
              <a:rPr lang="nb-NO" dirty="0"/>
              <a:t>Indeksene i, j er generelle «kvantetall» – de teller egenverdiene</a:t>
            </a:r>
          </a:p>
          <a:p>
            <a:r>
              <a:rPr lang="nb-NO" dirty="0"/>
              <a:t>Bølgefunksjonen får «kvantetall» fra begge operatorene</a:t>
            </a:r>
          </a:p>
          <a:p>
            <a:r>
              <a:rPr lang="nb-NO" dirty="0"/>
              <a:t>I H-atomet, </a:t>
            </a:r>
            <a:r>
              <a:rPr lang="nb-NO" u="sng" dirty="0"/>
              <a:t>tre</a:t>
            </a:r>
            <a:r>
              <a:rPr lang="nb-NO" dirty="0"/>
              <a:t> innbyrdes kommuterende </a:t>
            </a:r>
            <a:r>
              <a:rPr lang="nb-NO" dirty="0" err="1"/>
              <a:t>observable</a:t>
            </a:r>
            <a:r>
              <a:rPr lang="nb-NO" dirty="0"/>
              <a:t>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Kvantetallene er </a:t>
            </a:r>
            <a:r>
              <a:rPr lang="nb-NO" i="1" dirty="0"/>
              <a:t>n, l</a:t>
            </a:r>
            <a:r>
              <a:rPr lang="nb-NO" dirty="0"/>
              <a:t> og </a:t>
            </a:r>
            <a:r>
              <a:rPr lang="nb-NO" i="1" dirty="0"/>
              <a:t>m</a:t>
            </a:r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10283-E568-33E8-3F02-96B77993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69" y="1668739"/>
            <a:ext cx="17653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950F6-3DF3-19E1-294E-5BD46A88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83" y="1668739"/>
            <a:ext cx="18288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454F3-AE23-DB0B-CC53-C79C02F9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69" y="4693962"/>
            <a:ext cx="34798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7F2EC-A1F9-3FAD-A455-3F0B6D2B7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79" y="461776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56F4-DF9F-B50A-E8EA-2475A45C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Bevaring under tidsutvikling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6582-8FA6-46FA-C8A8-89AAEEFFCF6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beviser på tavla: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H-atom i elektrisk felt langs z-aksen: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Dette betyr at tidsutviklingen </a:t>
            </a:r>
            <a:r>
              <a:rPr lang="nb-NO" u="sng" dirty="0"/>
              <a:t>ikke</a:t>
            </a:r>
            <a:r>
              <a:rPr lang="nb-NO" dirty="0"/>
              <a:t> kan endre </a:t>
            </a:r>
            <a:r>
              <a:rPr lang="nb-NO" i="1" dirty="0"/>
              <a:t>m-kvantetallet</a:t>
            </a:r>
          </a:p>
          <a:p>
            <a:r>
              <a:rPr lang="nb-NO" dirty="0"/>
              <a:t>Vi vil </a:t>
            </a:r>
            <a:r>
              <a:rPr lang="nb-NO" u="sng" dirty="0"/>
              <a:t>ikke</a:t>
            </a:r>
            <a:r>
              <a:rPr lang="nb-NO" dirty="0"/>
              <a:t> se overganger mellom ulike </a:t>
            </a:r>
            <a:r>
              <a:rPr lang="nb-NO" i="1" dirty="0"/>
              <a:t>m</a:t>
            </a:r>
            <a:r>
              <a:rPr lang="nb-NO" dirty="0"/>
              <a:t> ! (Dersom dipoltilnærmingen er ok)</a:t>
            </a:r>
          </a:p>
          <a:p>
            <a:pPr lvl="1"/>
            <a:r>
              <a:rPr lang="nb-NO" dirty="0"/>
              <a:t>Vi skal komme tilbake til dette i sammenheng med </a:t>
            </a:r>
            <a:r>
              <a:rPr lang="nb-NO" u="sng" dirty="0"/>
              <a:t>termer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0CBF-3257-28AE-7B8C-FD6E6D33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721476"/>
            <a:ext cx="47117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3212C-23EE-C983-0034-33A0054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89" y="3342384"/>
            <a:ext cx="24511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A54BB-A024-C59C-5FFD-E04D5E433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81" y="3349140"/>
            <a:ext cx="15113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1748F-0B70-DA6D-DE86-0C0992CB6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89" y="3757604"/>
            <a:ext cx="4051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20238</TotalTime>
  <Words>1532</Words>
  <Application>Microsoft Macintosh PowerPoint</Application>
  <PresentationFormat>Widescreen</PresentationFormat>
  <Paragraphs>314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Arial, sans-serif</vt:lpstr>
      <vt:lpstr>Calibri</vt:lpstr>
      <vt:lpstr>Office Theme</vt:lpstr>
      <vt:lpstr>KJM2601 – forelesning 15</vt:lpstr>
      <vt:lpstr>Repetisjon: Separasjon av variable</vt:lpstr>
      <vt:lpstr>Et tilbakeblikk på løsningen av H-atomet</vt:lpstr>
      <vt:lpstr>Schrödinger i kulekoordinater</vt:lpstr>
      <vt:lpstr>Separasjon av variable</vt:lpstr>
      <vt:lpstr>Kommuterende observable</vt:lpstr>
      <vt:lpstr>Kommuterende observabler</vt:lpstr>
      <vt:lpstr>Felles egenvektorsett</vt:lpstr>
      <vt:lpstr>Bevaring under tidsutvikling</vt:lpstr>
      <vt:lpstr>Gode kvantetall for lette atomer</vt:lpstr>
      <vt:lpstr>Vi må finne «gode kvantetall»</vt:lpstr>
      <vt:lpstr>Addisjon av dreiemoment (eks. spinn og angulærmoment)</vt:lpstr>
      <vt:lpstr>Regler for addisjon av dreiemoment</vt:lpstr>
      <vt:lpstr>Eksempel</vt:lpstr>
      <vt:lpstr>For Z&lt;40</vt:lpstr>
      <vt:lpstr>Eksempel:</vt:lpstr>
      <vt:lpstr>«Konfigurasjoner, termer, nivåer, og tilstander»</vt:lpstr>
      <vt:lpstr>Singlett og triplett-tilstander</vt:lpstr>
      <vt:lpstr>Eksempler: Konfigurasjoner -&gt; termer</vt:lpstr>
      <vt:lpstr>Term-symboler</vt:lpstr>
      <vt:lpstr>Å generere termer</vt:lpstr>
      <vt:lpstr>Eksempler</vt:lpstr>
      <vt:lpstr>Hunds regler</vt:lpstr>
      <vt:lpstr>Hunds 1. og 2. regel</vt:lpstr>
      <vt:lpstr>Eksempel</vt:lpstr>
      <vt:lpstr>Konsekvens av Hunds regel</vt:lpstr>
      <vt:lpstr>PowerPoint Presentation</vt:lpstr>
      <vt:lpstr>Spinn-bane-kobling</vt:lpstr>
      <vt:lpstr>Spinn-Bane-kobling splitter termer i nivåer</vt:lpstr>
      <vt:lpstr>Finstruktur i hydrogen</vt:lpstr>
      <vt:lpstr>Eksempel på tavla</vt:lpstr>
      <vt:lpstr>Hunds regel</vt:lpstr>
      <vt:lpstr>Eksempel: Karbon i grunntilstant</vt:lpstr>
      <vt:lpstr>Atomspektroskopi</vt:lpstr>
      <vt:lpstr>Recap og intro</vt:lpstr>
      <vt:lpstr>Seleksjonsregler</vt:lpstr>
      <vt:lpstr>Overganger for hydrogen</vt:lpstr>
      <vt:lpstr>Grotrian-diagrammer</vt:lpstr>
      <vt:lpstr>Diagram for He</vt:lpstr>
      <vt:lpstr>Grotrian-diagram for Li</vt:lpstr>
      <vt:lpstr>Atomær emisjonsspektroskopi</vt:lpstr>
      <vt:lpstr>Grotrian for Na</vt:lpstr>
      <vt:lpstr>Atomær absorbsjonsspektroskopi</vt:lpstr>
      <vt:lpstr>Hul katodelampe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82</cp:revision>
  <cp:lastPrinted>2024-09-26T08:04:23Z</cp:lastPrinted>
  <dcterms:created xsi:type="dcterms:W3CDTF">2024-08-23T10:30:26Z</dcterms:created>
  <dcterms:modified xsi:type="dcterms:W3CDTF">2024-10-23T13:45:44Z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